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2aa79027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2aa79027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2aa790270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2aa79027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c8cefbce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c8cefbce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2aa79027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2aa79027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ac8cefbc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ac8cefbc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c8cefbc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c8cefbc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c8cefbc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c8cefbc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c8cefbc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c8cefbc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ac8cefbc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ac8cefbc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c8cefbce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c8cefbc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c8cefbce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c8cefbc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aa79027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aa7902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ac8cefbc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ac8cefbc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ac8cefbc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ac8cefbc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ac8cefbce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ac8cefbc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ac8cefbc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ac8cefbc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c8cefbce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ac8cefbce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8cefbc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8cefbc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c8cefbce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c8cefbce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c8cefbce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c8cefbc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c8cefbce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c8cefbce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c8cefbce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c8cefbce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aa79027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2aa79027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c8cefbce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c8cefbce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c8cefbce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c8cefbce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ac8cefbce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ac8cefbce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c8cefbc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c8cefbc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c8cefbce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ac8cefbce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c8cefbce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c8cefbce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c8cefbce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ac8cefbce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c8cefbce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c8cefbce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ac8cefbce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ac8cefbce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c8cefbce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c8cefbce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aa79027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2aa79027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ac8cefbce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ac8cefbce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c8cefbce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ac8cefbce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ac8cefbce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ac8cefbce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c8cefbce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c8cefbce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c8cefbce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c8cefbce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c8cefbce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c8cefbce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7772d62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7772d6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7772d6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7772d6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7772d62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7772d62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7772d62e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7772d62e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2aa79027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2aa79027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7772d62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7772d62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7772d62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a7772d62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a7772d62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a7772d62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a7772d62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a7772d62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a7772d62e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a7772d62e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7772d62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7772d62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a7772d62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a7772d62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a7772d62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a7772d62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a7772d62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a7772d62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a7772d62e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a7772d62e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2aa79027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2aa79027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7772d62e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7772d62e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a7772d62e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a7772d62e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7772d62e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7772d62e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a7772d62e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a7772d62e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7772d62e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7772d62e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7772d62e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7772d62e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a7772d62e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a7772d62e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a7772d62e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a7772d62e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a7772d62e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a7772d62e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7772d62e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a7772d62e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aa79027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aa79027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7772d62e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7772d62e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7772d62e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7772d62e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a7772d62e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a7772d62e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7772d62e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7772d62e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7772d62e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7772d62e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a7772d62e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a7772d62e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a7772d62e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a7772d62e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a7772d62e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a7772d62e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a7772d62e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a7772d62e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7772d62e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7772d62e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2aa79027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2aa79027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a7772d62e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a7772d62e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772d62e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772d62e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a7772d62e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a7772d62e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a7772d62e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a7772d62e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a7772d62e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a7772d62e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7772d62e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7772d62e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7772d62e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7772d62e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7772d62e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7772d62e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7772d62e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7772d62e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a7772d62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a7772d62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aa79027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aa79027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aefed1c8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aefed1c8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efed1c8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efed1c8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efed1c8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efed1c8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aefed1c8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aefed1c8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aefed1c8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aefed1c8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be08e8c42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be08e8c4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be08e8c42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be08e8c42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aefed1c81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aefed1c8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efed1c8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aefed1c8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aefed1c8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aefed1c8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aa79027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aa79027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aefed1c8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aefed1c8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aefed1c81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aefed1c81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aefed1c8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aefed1c8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aefed1c8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aefed1c8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aefed1c81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aefed1c81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aefed1c8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aefed1c8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aefed1c81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aefed1c81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aefed1c81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aefed1c81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aefed1c81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aefed1c81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aefed1c81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aefed1c81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2aa79027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2aa7902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2aa79027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2aa7902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efed1c81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efed1c81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efed1c81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efed1c81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aefed1c81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aefed1c8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aefed1c81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aefed1c81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af23602a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af23602a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f23602a1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af23602a1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f23602a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f23602a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af23602a1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af23602a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af23602a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af23602a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f23602a1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f23602a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aa79027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2aa79027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c6ac618b4b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c6ac618b4b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60d320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60d320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bfa2ae96b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bfa2ae96b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c6ac618b4b_1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c6ac618b4b_1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c6ac618b4b_1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c6ac618b4b_1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c6ac618b4b_1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c6ac618b4b_1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c6ac618b4b_1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c6ac618b4b_1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c6ac618b4b_1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c6ac618b4b_1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c6ac618b4b_1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c6ac618b4b_1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c6ac618b4b_1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c6ac618b4b_1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2aa79027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2aa79027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c6ac618b4b_1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c6ac618b4b_1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c6ac618b4b_1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c6ac618b4b_1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c6ac618b4b_1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c6ac618b4b_1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c6ac618b4b_1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c6ac618b4b_1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c6ac618b4b_18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c6ac618b4b_18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2aa7902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2aa7902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aa79027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2aa79027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2aa79027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2aa79027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2aa79027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2aa79027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b3098d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0b3098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aa79027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2aa79027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2aa79027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2aa79027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2aa7902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2aa7902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2aa79027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2aa79027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aa79027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2aa79027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aa79027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2aa79027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aa79027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2aa79027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aa79027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2aa79027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2aa79027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2aa79027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aa79027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2aa79027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2aa79027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2aa79027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2aa79027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2aa79027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2aa79027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2aa79027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aa79027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aa79027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2aa79027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2aa79027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aa79027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2aa79027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2aa7902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2aa7902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aa79027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2aa79027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2aa79027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2aa79027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2aa79027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2aa79027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2aa79027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2aa79027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2aa79027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2aa79027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2aa79027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2aa79027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2aa790270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2aa79027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2aa7902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2aa7902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2aa79027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2aa79027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2aa79027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2aa79027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aa79027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2aa79027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aa79027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aa79027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2aa79027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2aa79027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2aa79027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2aa79027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2aa79027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2aa79027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2aa79027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2aa79027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2aa79027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2aa79027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2aa79027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2aa79027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aa79027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aa79027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2aa79027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2aa79027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2aa79027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2aa79027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2aa79027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2aa79027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2aa79027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2aa79027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2aa790270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2aa79027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2aa790270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2aa790270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2aa79027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2aa79027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2aa79027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2aa79027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2aa79027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2aa79027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2aa79027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2aa79027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aa7902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aa7902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2aa79027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2aa79027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2aa79027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2aa79027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2aa79027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2aa79027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2aa790270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2aa790270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2aa790270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2aa790270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2aa790270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2aa790270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2aa79027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2aa79027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2aa79027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2aa79027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2aa79027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2aa79027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2aa79027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2aa79027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2aa79027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2aa79027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2aa79027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2aa79027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2aa79027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2aa79027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2aa79027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2aa79027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2aa790270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2aa79027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2aa790270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2aa790270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2aa790270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2aa790270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2aa790270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2aa79027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2aa79027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2aa79027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2aa790270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2aa790270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aa79027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aa79027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2aa79027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2aa7902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2aa790270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2aa79027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2aa790270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2aa790270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a2aa790270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a2aa790270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2aa79027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2aa79027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a2aa790270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a2aa790270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2aa79027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2aa79027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2aa79027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2aa79027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2aa79027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2aa79027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2aa790270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2aa790270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2aa790270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2aa790270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5.png"/><Relationship Id="rId4" Type="http://schemas.openxmlformats.org/officeDocument/2006/relationships/image" Target="../media/image97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9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ngular.io/" TargetMode="External"/><Relationship Id="rId4" Type="http://schemas.openxmlformats.org/officeDocument/2006/relationships/hyperlink" Target="https://cli.angular.io/" TargetMode="External"/><Relationship Id="rId5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angular.io/guide/router" TargetMode="External"/><Relationship Id="rId4" Type="http://schemas.openxmlformats.org/officeDocument/2006/relationships/hyperlink" Target="https://angular.io/guide/router" TargetMode="External"/><Relationship Id="rId5" Type="http://schemas.openxmlformats.org/officeDocument/2006/relationships/image" Target="../media/image9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://localhost:420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10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1.png"/><Relationship Id="rId4" Type="http://schemas.openxmlformats.org/officeDocument/2006/relationships/image" Target="../media/image12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0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5.png"/><Relationship Id="rId4" Type="http://schemas.openxmlformats.org/officeDocument/2006/relationships/image" Target="../media/image10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1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0.png"/><Relationship Id="rId4" Type="http://schemas.openxmlformats.org/officeDocument/2006/relationships/image" Target="../media/image113.png"/><Relationship Id="rId5" Type="http://schemas.openxmlformats.org/officeDocument/2006/relationships/image" Target="../media/image12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1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1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3.png"/><Relationship Id="rId4" Type="http://schemas.openxmlformats.org/officeDocument/2006/relationships/image" Target="../media/image117.png"/><Relationship Id="rId5" Type="http://schemas.openxmlformats.org/officeDocument/2006/relationships/image" Target="../media/image126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28.png"/><Relationship Id="rId4" Type="http://schemas.openxmlformats.org/officeDocument/2006/relationships/image" Target="../media/image1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localhost:4200/" TargetMode="External"/><Relationship Id="rId4" Type="http://schemas.openxmlformats.org/officeDocument/2006/relationships/image" Target="../media/image1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39.png"/><Relationship Id="rId4" Type="http://schemas.openxmlformats.org/officeDocument/2006/relationships/image" Target="../media/image14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37.png"/><Relationship Id="rId4" Type="http://schemas.openxmlformats.org/officeDocument/2006/relationships/image" Target="../media/image134.png"/><Relationship Id="rId5" Type="http://schemas.openxmlformats.org/officeDocument/2006/relationships/image" Target="../media/image13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0.png"/><Relationship Id="rId4" Type="http://schemas.openxmlformats.org/officeDocument/2006/relationships/image" Target="../media/image13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3.png"/><Relationship Id="rId4" Type="http://schemas.openxmlformats.org/officeDocument/2006/relationships/image" Target="../media/image14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2.png"/><Relationship Id="rId4" Type="http://schemas.openxmlformats.org/officeDocument/2006/relationships/image" Target="../media/image18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44.png"/><Relationship Id="rId4" Type="http://schemas.openxmlformats.org/officeDocument/2006/relationships/image" Target="../media/image18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4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4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8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46.png"/><Relationship Id="rId4" Type="http://schemas.openxmlformats.org/officeDocument/2006/relationships/image" Target="../media/image15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52.png"/><Relationship Id="rId4" Type="http://schemas.openxmlformats.org/officeDocument/2006/relationships/image" Target="../media/image158.png"/><Relationship Id="rId5" Type="http://schemas.openxmlformats.org/officeDocument/2006/relationships/image" Target="../media/image16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hyperlink" Target="https://angular.io/guide/animations" TargetMode="External"/><Relationship Id="rId5" Type="http://schemas.openxmlformats.org/officeDocument/2006/relationships/image" Target="../media/image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hyperlink" Target="https://drive.google.com/file/d/16KPcPoJG0aUkI7YxIScGtdNWFs_GenJd/view?usp=sharing" TargetMode="External"/><Relationship Id="rId4" Type="http://schemas.openxmlformats.org/officeDocument/2006/relationships/image" Target="../media/image153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57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50.png"/><Relationship Id="rId4" Type="http://schemas.openxmlformats.org/officeDocument/2006/relationships/image" Target="../media/image159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61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60.png"/><Relationship Id="rId4" Type="http://schemas.openxmlformats.org/officeDocument/2006/relationships/image" Target="../media/image171.png"/><Relationship Id="rId5" Type="http://schemas.openxmlformats.org/officeDocument/2006/relationships/image" Target="../media/image163.png"/><Relationship Id="rId6" Type="http://schemas.openxmlformats.org/officeDocument/2006/relationships/image" Target="../media/image18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64.png"/><Relationship Id="rId4" Type="http://schemas.openxmlformats.org/officeDocument/2006/relationships/image" Target="../media/image1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68.png"/><Relationship Id="rId4" Type="http://schemas.openxmlformats.org/officeDocument/2006/relationships/image" Target="../media/image176.png"/><Relationship Id="rId5" Type="http://schemas.openxmlformats.org/officeDocument/2006/relationships/image" Target="../media/image170.png"/><Relationship Id="rId6" Type="http://schemas.openxmlformats.org/officeDocument/2006/relationships/image" Target="../media/image169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73.png"/><Relationship Id="rId4" Type="http://schemas.openxmlformats.org/officeDocument/2006/relationships/image" Target="../media/image172.png"/><Relationship Id="rId5" Type="http://schemas.openxmlformats.org/officeDocument/2006/relationships/image" Target="../media/image175.png"/><Relationship Id="rId6" Type="http://schemas.openxmlformats.org/officeDocument/2006/relationships/image" Target="../media/image174.png"/><Relationship Id="rId7" Type="http://schemas.openxmlformats.org/officeDocument/2006/relationships/image" Target="../media/image179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hyperlink" Target="http://miageprojet2.unice.fr/@api/deki/files/2962/=api.zip" TargetMode="External"/><Relationship Id="rId4" Type="http://schemas.openxmlformats.org/officeDocument/2006/relationships/image" Target="../media/image178.png"/><Relationship Id="rId5" Type="http://schemas.openxmlformats.org/officeDocument/2006/relationships/hyperlink" Target="http://localhost:8010/api/assignments" TargetMode="External"/><Relationship Id="rId6" Type="http://schemas.openxmlformats.org/officeDocument/2006/relationships/image" Target="../media/image181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hyperlink" Target="https://expressjs.com/" TargetMode="External"/><Relationship Id="rId4" Type="http://schemas.openxmlformats.org/officeDocument/2006/relationships/hyperlink" Target="https://expressjs.com/en/guide/routing.html" TargetMode="External"/><Relationship Id="rId5" Type="http://schemas.openxmlformats.org/officeDocument/2006/relationships/hyperlink" Target="https://mongoosejs.com/" TargetMode="External"/><Relationship Id="rId6" Type="http://schemas.openxmlformats.org/officeDocument/2006/relationships/image" Target="../media/image177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89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86.png"/><Relationship Id="rId4" Type="http://schemas.openxmlformats.org/officeDocument/2006/relationships/image" Target="../media/image19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8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88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9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4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1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0.png"/><Relationship Id="rId4" Type="http://schemas.openxmlformats.org/officeDocument/2006/relationships/image" Target="../media/image199.png"/><Relationship Id="rId5" Type="http://schemas.openxmlformats.org/officeDocument/2006/relationships/image" Target="../media/image209.png"/><Relationship Id="rId6" Type="http://schemas.openxmlformats.org/officeDocument/2006/relationships/image" Target="../media/image203.png"/><Relationship Id="rId7" Type="http://schemas.openxmlformats.org/officeDocument/2006/relationships/image" Target="../media/image201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7.png"/><Relationship Id="rId4" Type="http://schemas.openxmlformats.org/officeDocument/2006/relationships/image" Target="../media/image211.png"/><Relationship Id="rId5" Type="http://schemas.openxmlformats.org/officeDocument/2006/relationships/image" Target="../media/image202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04.png"/><Relationship Id="rId4" Type="http://schemas.openxmlformats.org/officeDocument/2006/relationships/image" Target="../media/image206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08.png"/><Relationship Id="rId4" Type="http://schemas.openxmlformats.org/officeDocument/2006/relationships/image" Target="../media/image2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14.png"/><Relationship Id="rId4" Type="http://schemas.openxmlformats.org/officeDocument/2006/relationships/image" Target="../media/image210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hyperlink" Target="https://docs.google.com/document/d/1wntGTb5lwBcid9JWUV25t0Q76NevDcuPA-gjn248tD0/edit?usp=sharing" TargetMode="Externa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material.angular.io/components/categories" TargetMode="External"/><Relationship Id="rId4" Type="http://schemas.openxmlformats.org/officeDocument/2006/relationships/image" Target="../media/image6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hyperlink" Target="https://www.npmjs.com/package/mongoose-paginate-v2" TargetMode="Externa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hyperlink" Target="http://localhost:8010/api/assignments" TargetMode="External"/><Relationship Id="rId4" Type="http://schemas.openxmlformats.org/officeDocument/2006/relationships/image" Target="../media/image212.png"/><Relationship Id="rId5" Type="http://schemas.openxmlformats.org/officeDocument/2006/relationships/image" Target="../media/image213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r.indeed.com/emplois?q=angular&amp;l=Nice+%2806%2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ngular.io/guide/frequent-ngmodules" TargetMode="External"/><Relationship Id="rId4" Type="http://schemas.openxmlformats.org/officeDocument/2006/relationships/hyperlink" Target="https://stackblitz.com/angular/mabqpaapveb?file=src%2Fapp%2Fmaterial-module.t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à Angular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Michel Buffa, Septembre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Aujourd’hui : Angular 13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à peu près une nouvelle version par an… parfois les ajouts sont invisibles (mise à jour du compilateur, etc.), parfois importantes. Exemples...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Angular 10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Nouveau composant choix de date dans Angular Material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Angular 7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Meilleure modularisation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Scrolling virtuel infini (nouveau module)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Drag’n’drop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Réduction de la taille du code produit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Qu’a-t-on appris ?</a:t>
            </a:r>
            <a:endParaRPr/>
          </a:p>
        </p:txBody>
      </p:sp>
      <p:sp>
        <p:nvSpPr>
          <p:cNvPr id="714" name="Google Shape;714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Comment créer des composants et lier des données à des vues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et créer des directives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Styler des éléments sous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Travailler avec un formulaire (il reste encore à apprendre)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Passer les données entre composants (idem)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Debugguer Angular c’est dur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Pas d’extension de navigateur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Le compilateur à la volée casse souvent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Savoir quel module il faut importer et d’où ce n’est pas évident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peut néanmoins faire des choses puissantes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MVVMles pipes {{assignment.dateDeRendu | date}}, Angular Material très complet, etc.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 à faire : dans le composant detail, ajouter une checkbox pour supprimer un assignment</a:t>
            </a:r>
            <a:endParaRPr/>
          </a:p>
        </p:txBody>
      </p:sp>
      <p:sp>
        <p:nvSpPr>
          <p:cNvPr id="720" name="Google Shape;720;p113"/>
          <p:cNvSpPr txBox="1"/>
          <p:nvPr>
            <p:ph idx="1" type="body"/>
          </p:nvPr>
        </p:nvSpPr>
        <p:spPr>
          <a:xfrm>
            <a:off x="311700" y="1675800"/>
            <a:ext cx="85206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utilisant le transfert d’information fils -&gt; père que nous venons de voir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 vous de jouer !!!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6 - utilisation de “services”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allons étudier...</a:t>
            </a:r>
            <a:endParaRPr/>
          </a:p>
        </p:txBody>
      </p:sp>
      <p:sp>
        <p:nvSpPr>
          <p:cNvPr id="731" name="Google Shape;73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Création d’un premier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Déplacer les données qu’on manipule dans ce service et les consommer dans des composants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Comprendre le mécanisme des “Observables”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Créer des méthodes pour travailler avec des Observables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Injecter des services dans d’autres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Apprendre comment marchent les services, création d’un premier service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Services ?</a:t>
            </a:r>
            <a:endParaRPr/>
          </a:p>
        </p:txBody>
      </p:sp>
      <p:sp>
        <p:nvSpPr>
          <p:cNvPr id="742" name="Google Shape;742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a-t-on besoin de cette notion de “service” (qui n’existe pas en React et VueJS)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Comment fonctionnent les services.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Création d’un premier service.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des “services”</a:t>
            </a:r>
            <a:endParaRPr/>
          </a:p>
        </p:txBody>
      </p:sp>
      <p:sp>
        <p:nvSpPr>
          <p:cNvPr id="748" name="Google Shape;748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L’idée proposée par les créateurs d’Angular est qu’on ne doit pas gérer les données dans les composants.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Les composants doivent avant tout “présenter” les données.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Les services sont là pour fournir les données aux composants de l’application.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peut avoir plusieurs services spécialisés dans tel ou tel type de données (sources différentes, types différents etc.)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On peut même avoir des services qui utilisent d’autres services.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Services inspirés de REST...</a:t>
            </a:r>
            <a:endParaRPr/>
          </a:p>
        </p:txBody>
      </p:sp>
      <p:sp>
        <p:nvSpPr>
          <p:cNvPr id="754" name="Google Shape;754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22" y="1152473"/>
            <a:ext cx="7499965" cy="39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service</a:t>
            </a:r>
            <a:endParaRPr/>
          </a:p>
        </p:txBody>
      </p:sp>
      <p:sp>
        <p:nvSpPr>
          <p:cNvPr id="761" name="Google Shape;761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pour les composants, on va utiliser CLI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Naviguer dans le dossier de l’application et dans un terminal, taper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s &lt;nom-du-service&gt;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si on ne veut pas de fichier de test unitaires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2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ng g s --skipTests=true &lt;nom-du-service&gt;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1"/>
          <p:cNvSpPr txBox="1"/>
          <p:nvPr>
            <p:ph type="title"/>
          </p:nvPr>
        </p:nvSpPr>
        <p:spPr>
          <a:xfrm>
            <a:off x="311700" y="445025"/>
            <a:ext cx="85206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 service “assignments” dans le folder “shared” de notre application</a:t>
            </a:r>
            <a:endParaRPr/>
          </a:p>
        </p:txBody>
      </p:sp>
      <p:sp>
        <p:nvSpPr>
          <p:cNvPr id="767" name="Google Shape;767;p121"/>
          <p:cNvSpPr txBox="1"/>
          <p:nvPr>
            <p:ph idx="1" type="body"/>
          </p:nvPr>
        </p:nvSpPr>
        <p:spPr>
          <a:xfrm>
            <a:off x="311700" y="1602925"/>
            <a:ext cx="8520600" cy="29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src/app/shared</a:t>
            </a:r>
            <a:endParaRPr b="1" sz="2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ng g s --skipTests=true assignments</a:t>
            </a:r>
            <a:endParaRPr sz="2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0" y="1477096"/>
            <a:ext cx="9143999" cy="346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“modules”...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Partie importante du découpage d’une application… on verra plus tard comment créer nous-mêmes des librairies et modules chargeables dynamiquement…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Nombreux modules standards (pour les formulaires, pour Ajax, pour le scrolling, pour angular material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Il faut </a:t>
            </a:r>
            <a:r>
              <a:rPr lang="fr"/>
              <a:t>connaître</a:t>
            </a:r>
            <a:r>
              <a:rPr lang="fr"/>
              <a:t> les modules principaux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déclare les modules utilisés dans un fichier app.module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 module peut utiliser d’autres modules…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a donc une hiérarchie de composants, mais aussi de modules (!)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Ni VueJS ni React n’ont cette approche...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2"/>
          <p:cNvSpPr txBox="1"/>
          <p:nvPr>
            <p:ph type="title"/>
          </p:nvPr>
        </p:nvSpPr>
        <p:spPr>
          <a:xfrm>
            <a:off x="208025" y="445025"/>
            <a:ext cx="86244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la peine d’ajouter le service créé dans la section “providers” du fichier app.module.ts (vieilles versions)</a:t>
            </a:r>
            <a:endParaRPr/>
          </a:p>
        </p:txBody>
      </p:sp>
      <p:sp>
        <p:nvSpPr>
          <p:cNvPr id="774" name="Google Shape;774;p122"/>
          <p:cNvSpPr txBox="1"/>
          <p:nvPr>
            <p:ph idx="1" type="body"/>
          </p:nvPr>
        </p:nvSpPr>
        <p:spPr>
          <a:xfrm>
            <a:off x="311700" y="1748650"/>
            <a:ext cx="8520600" cy="28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22"/>
          <p:cNvSpPr txBox="1"/>
          <p:nvPr/>
        </p:nvSpPr>
        <p:spPr>
          <a:xfrm>
            <a:off x="381350" y="1473450"/>
            <a:ext cx="18636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Car</a:t>
            </a:r>
            <a:r>
              <a:rPr lang="fr">
                <a:solidFill>
                  <a:srgbClr val="FFFFFF"/>
                </a:solidFill>
              </a:rPr>
              <a:t> le service est déclaré avec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providedIn</a:t>
            </a:r>
            <a:r>
              <a:rPr lang="fr">
                <a:solidFill>
                  <a:srgbClr val="FFFFFF"/>
                </a:solidFill>
              </a:rPr>
              <a:t> : ‘root’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Voir doc sur les services.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76" name="Google Shape;77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50" y="1579550"/>
            <a:ext cx="67627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Déplacer les données dans le service et l’injecter dans le composant qui va l’utiliser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 sur “Dependency Injection” (CDI en Java)</a:t>
            </a:r>
            <a:endParaRPr/>
          </a:p>
        </p:txBody>
      </p:sp>
      <p:pic>
        <p:nvPicPr>
          <p:cNvPr id="787" name="Google Shape;7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88" y="1198175"/>
            <a:ext cx="7264224" cy="38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5"/>
          <p:cNvSpPr txBox="1"/>
          <p:nvPr>
            <p:ph type="title"/>
          </p:nvPr>
        </p:nvSpPr>
        <p:spPr>
          <a:xfrm>
            <a:off x="311700" y="4450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Déplacement des données et ajout d’un getter dans le service</a:t>
            </a:r>
            <a:endParaRPr/>
          </a:p>
        </p:txBody>
      </p:sp>
      <p:sp>
        <p:nvSpPr>
          <p:cNvPr id="793" name="Google Shape;793;p125"/>
          <p:cNvSpPr txBox="1"/>
          <p:nvPr>
            <p:ph idx="1" type="body"/>
          </p:nvPr>
        </p:nvSpPr>
        <p:spPr>
          <a:xfrm>
            <a:off x="311700" y="1457225"/>
            <a:ext cx="85206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déplace le tableau des assignments du composant assignments.component.ts vers le service.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ajoute une méthode </a:t>
            </a:r>
            <a:r>
              <a:rPr lang="fr"/>
              <a:t>getAssignments:Assignment[] {...}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600781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163" y="1166800"/>
            <a:ext cx="43148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Injection du service dans le le composant assignments</a:t>
            </a:r>
            <a:endParaRPr/>
          </a:p>
        </p:txBody>
      </p:sp>
      <p:sp>
        <p:nvSpPr>
          <p:cNvPr id="801" name="Google Shape;801;p126"/>
          <p:cNvSpPr txBox="1"/>
          <p:nvPr>
            <p:ph idx="1" type="body"/>
          </p:nvPr>
        </p:nvSpPr>
        <p:spPr>
          <a:xfrm>
            <a:off x="5043600" y="2874488"/>
            <a:ext cx="3952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Puis vérifier que l’application fonctionne comme avant !</a:t>
            </a:r>
            <a:endParaRPr/>
          </a:p>
        </p:txBody>
      </p:sp>
      <p:pic>
        <p:nvPicPr>
          <p:cNvPr id="802" name="Google Shape;80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511850"/>
            <a:ext cx="4567944" cy="360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d’Observables</a:t>
            </a:r>
            <a:endParaRPr/>
          </a:p>
        </p:txBody>
      </p:sp>
      <p:sp>
        <p:nvSpPr>
          <p:cNvPr id="808" name="Google Shape;808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 ne vous rappelle rien ? Observer/Observable en Java, le MVC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faire un bref rappel de ce que sont des objets “Observables”,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Comment les déclarer,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Comment les manipuler...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Observable en Angular ?</a:t>
            </a:r>
            <a:endParaRPr/>
          </a:p>
        </p:txBody>
      </p:sp>
      <p:sp>
        <p:nvSpPr>
          <p:cNvPr id="814" name="Google Shape;814;p128"/>
          <p:cNvSpPr txBox="1"/>
          <p:nvPr>
            <p:ph idx="1" type="body"/>
          </p:nvPr>
        </p:nvSpPr>
        <p:spPr>
          <a:xfrm>
            <a:off x="311700" y="1152475"/>
            <a:ext cx="85206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Observable va permettre de manipuler des données asynchrones.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Un Observable va permettre de s’abonner (subscribe) à des données </a:t>
            </a:r>
            <a:r>
              <a:rPr lang="fr"/>
              <a:t>asynchrones</a:t>
            </a:r>
            <a:r>
              <a:rPr lang="fr"/>
              <a:t>.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Il propose un flux de données qui seront “publiées” et on pourra s’y “abonner”. Oui, c’est la pattern publish/subscribe !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Plusieurs données pourront être émises au cours du temps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 Observable a des opérateurs comme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.map()</a:t>
            </a:r>
            <a:r>
              <a:rPr lang="fr"/>
              <a:t>,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.filter() </a:t>
            </a:r>
            <a:r>
              <a:rPr lang="fr"/>
              <a:t>et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forEach()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Les Observables font partie d’un module standard Angular appelé RxJS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Mais… on a déjà les promesses en JavaScript !</a:t>
            </a:r>
            <a:endParaRPr/>
          </a:p>
        </p:txBody>
      </p:sp>
      <p:sp>
        <p:nvSpPr>
          <p:cNvPr id="820" name="Google Shape;820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Observables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Un flux de données qui reste ouvert,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Un Observable peut être “annulé” (cancelled),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Fournit des opérateurs (map, forEach…)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Mécanisme assez lourd (à la JavaEE, patterns, encore des patterns)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Au coeur de modules comme HttpClient qui sert aux requêtes REST.</a:t>
            </a:r>
            <a:br>
              <a:rPr lang="fr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Promesses 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Se résolvent une fois que les données sont reçues,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Ne peuvent être annulées,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Pas d’opérateur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Mécanisme léger, à la JS (simples à utiliser avec async/await/Promise.All etc.)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 Observable dans le service assignments</a:t>
            </a:r>
            <a:endParaRPr/>
          </a:p>
        </p:txBody>
      </p:sp>
      <p:sp>
        <p:nvSpPr>
          <p:cNvPr id="826" name="Google Shape;826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importer la classe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fr"/>
              <a:t> de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rxjs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Au lieu de retourner le tableau des assignments, on va retourner un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fr"/>
              <a:t>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Cela se fait au travers du package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of </a:t>
            </a:r>
            <a:r>
              <a:rPr lang="fr"/>
              <a:t>(operator function)</a:t>
            </a:r>
            <a:r>
              <a:rPr lang="fr"/>
              <a:t> proposé par le module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rxjs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66700"/>
            <a:ext cx="62293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363" y="4152600"/>
            <a:ext cx="39719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1"/>
          <p:cNvSpPr txBox="1"/>
          <p:nvPr>
            <p:ph type="title"/>
          </p:nvPr>
        </p:nvSpPr>
        <p:spPr>
          <a:xfrm>
            <a:off x="311700" y="445025"/>
            <a:ext cx="85206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ne va plus manipuler les assignments de la même manière dans le composant assignments</a:t>
            </a:r>
            <a:endParaRPr/>
          </a:p>
        </p:txBody>
      </p:sp>
      <p:pic>
        <p:nvPicPr>
          <p:cNvPr id="834" name="Google Shape;83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74" y="1518025"/>
            <a:ext cx="5380351" cy="34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31"/>
          <p:cNvSpPr txBox="1"/>
          <p:nvPr>
            <p:ph idx="1" type="body"/>
          </p:nvPr>
        </p:nvSpPr>
        <p:spPr>
          <a:xfrm>
            <a:off x="5887925" y="2739550"/>
            <a:ext cx="30408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Puis vérifier que l’application fonctionne comme avant 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Créer sa première application en mode CLI</a:t>
            </a:r>
            <a:endParaRPr sz="3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méthodes ADD et DELETE dans le service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méthode addAssignment </a:t>
            </a:r>
            <a:endParaRPr/>
          </a:p>
        </p:txBody>
      </p:sp>
      <p:sp>
        <p:nvSpPr>
          <p:cNvPr id="846" name="Google Shape;846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 : on va renvoyer un Observable (pour cette fois, juste une chaine de caractère qui indiquera que l’ajout a été effectué)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75" y="1946275"/>
            <a:ext cx="563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modification du composant assignments</a:t>
            </a:r>
            <a:endParaRPr/>
          </a:p>
        </p:txBody>
      </p:sp>
      <p:sp>
        <p:nvSpPr>
          <p:cNvPr id="853" name="Google Shape;853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0238"/>
            <a:ext cx="5645500" cy="1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34"/>
          <p:cNvSpPr txBox="1"/>
          <p:nvPr>
            <p:ph idx="1" type="body"/>
          </p:nvPr>
        </p:nvSpPr>
        <p:spPr>
          <a:xfrm>
            <a:off x="5957200" y="2307175"/>
            <a:ext cx="30408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Puis vérifier que l’application fonctionne comme avant 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 d’une méthode UPDATE</a:t>
            </a:r>
            <a:endParaRPr/>
          </a:p>
        </p:txBody>
      </p:sp>
      <p:sp>
        <p:nvSpPr>
          <p:cNvPr id="861" name="Google Shape;861;p135"/>
          <p:cNvSpPr txBox="1"/>
          <p:nvPr>
            <p:ph idx="1" type="body"/>
          </p:nvPr>
        </p:nvSpPr>
        <p:spPr>
          <a:xfrm>
            <a:off x="311700" y="1872675"/>
            <a:ext cx="85206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12675"/>
            <a:ext cx="86868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	</a:t>
            </a:r>
            <a:endParaRPr/>
          </a:p>
        </p:txBody>
      </p:sp>
      <p:sp>
        <p:nvSpPr>
          <p:cNvPr id="868" name="Google Shape;868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Modifier le composant “detail”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Pour que la checkbox de mise à jour mette à jour l’assignment en utilisant la méthode du slide précédent,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Pour que le bouton “delete” que vous aviez ajouté en tant qu’exercice dans une leçon précédente, permette de supprimer l’assignment.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7"/>
          <p:cNvSpPr txBox="1"/>
          <p:nvPr>
            <p:ph type="title"/>
          </p:nvPr>
        </p:nvSpPr>
        <p:spPr>
          <a:xfrm>
            <a:off x="311700" y="445025"/>
            <a:ext cx="8520600" cy="9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pour l’update...voici le composant “détail” modifié</a:t>
            </a:r>
            <a:endParaRPr/>
          </a:p>
        </p:txBody>
      </p:sp>
      <p:sp>
        <p:nvSpPr>
          <p:cNvPr id="874" name="Google Shape;874;p137"/>
          <p:cNvSpPr txBox="1"/>
          <p:nvPr>
            <p:ph idx="1" type="body"/>
          </p:nvPr>
        </p:nvSpPr>
        <p:spPr>
          <a:xfrm>
            <a:off x="311700" y="1501500"/>
            <a:ext cx="85206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90" y="1602725"/>
            <a:ext cx="4385024" cy="35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pour le DELETE</a:t>
            </a:r>
            <a:endParaRPr/>
          </a:p>
        </p:txBody>
      </p:sp>
      <p:sp>
        <p:nvSpPr>
          <p:cNvPr id="881" name="Google Shape;881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1 ajout d’un bouton DELETE + CSS dans le composant detail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150" y="3352800"/>
            <a:ext cx="60388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13" y="1491950"/>
            <a:ext cx="59912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250" y="2323355"/>
            <a:ext cx="9144001" cy="150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8250" y="3756871"/>
            <a:ext cx="9143999" cy="154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pour le DELETE</a:t>
            </a:r>
            <a:endParaRPr/>
          </a:p>
        </p:txBody>
      </p:sp>
      <p:sp>
        <p:nvSpPr>
          <p:cNvPr id="891" name="Google Shape;89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service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1552575"/>
            <a:ext cx="77057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pour le DELETE</a:t>
            </a:r>
            <a:endParaRPr/>
          </a:p>
        </p:txBody>
      </p:sp>
      <p:sp>
        <p:nvSpPr>
          <p:cNvPr id="898" name="Google Shape;898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composant detail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75" y="2073776"/>
            <a:ext cx="8122050" cy="22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Soucis : la carte avec le detail reste affichée...</a:t>
            </a:r>
            <a:endParaRPr/>
          </a:p>
        </p:txBody>
      </p:sp>
      <p:sp>
        <p:nvSpPr>
          <p:cNvPr id="905" name="Google Shape;905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faut mettre l’assignmentTransmis à null pour que la carte n’affiche plus le détail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38" y="2090976"/>
            <a:ext cx="8124924" cy="247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26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quoi a-t-on besoin ?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920100"/>
            <a:ext cx="4362900" cy="3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NodeJS et npm à jour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Un bon éditeur de code source (recommandé : Visual Studio Code ou WebStorm ou équivalent)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SAVOIR QU’ON NE </a:t>
            </a:r>
            <a:r>
              <a:rPr lang="fr" sz="1500"/>
              <a:t>DÉVELOPPE</a:t>
            </a:r>
            <a:r>
              <a:rPr lang="fr" sz="1500"/>
              <a:t> PAS UNE APPLI SANS AVOIR TOUT LE TEMPS LE DEBUGGER DU NAVIGATEUR OUVERT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ET L’OPTION “disable cache when devtools open” </a:t>
            </a:r>
            <a:r>
              <a:rPr lang="fr" sz="1500"/>
              <a:t>ACTIVÉE</a:t>
            </a:r>
            <a:r>
              <a:rPr lang="fr" sz="1500"/>
              <a:t> 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Savoir utiliser les devtools (console, network, debugger, inspecter les éléments, etc.)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De bookmarquer le site </a:t>
            </a:r>
            <a:r>
              <a:rPr lang="fr" sz="1500" u="sng">
                <a:solidFill>
                  <a:schemeClr val="hlink"/>
                </a:solidFill>
                <a:hlinkClick r:id="rId3"/>
              </a:rPr>
              <a:t>https://angular.io/</a:t>
            </a:r>
            <a:r>
              <a:rPr lang="fr" sz="1500"/>
              <a:t> et </a:t>
            </a:r>
            <a:r>
              <a:rPr lang="fr" sz="1500" u="sng">
                <a:solidFill>
                  <a:schemeClr val="hlink"/>
                </a:solidFill>
                <a:hlinkClick r:id="rId4"/>
              </a:rPr>
              <a:t>https://cli.angular.io/</a:t>
            </a:r>
            <a:endParaRPr sz="1500"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600" y="1373175"/>
            <a:ext cx="4220674" cy="29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Injecter un service dans un autre service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avec un “logging service”</a:t>
            </a:r>
            <a:endParaRPr/>
          </a:p>
        </p:txBody>
      </p:sp>
      <p:sp>
        <p:nvSpPr>
          <p:cNvPr id="917" name="Google Shape;917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cd src/app/shared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s --skipTests=true logging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8" name="Google Shape;91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2171113"/>
            <a:ext cx="84391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méthode log(nomAssignment, action)</a:t>
            </a:r>
            <a:endParaRPr/>
          </a:p>
        </p:txBody>
      </p:sp>
      <p:sp>
        <p:nvSpPr>
          <p:cNvPr id="924" name="Google Shape;924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ajoute une méthode qui va par exemple afficher dans la console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assignment </a:t>
            </a:r>
            <a:r>
              <a:rPr lang="fr">
                <a:solidFill>
                  <a:srgbClr val="00FFFF"/>
                </a:solidFill>
              </a:rPr>
              <a:t>TP1 angular</a:t>
            </a:r>
            <a:r>
              <a:rPr lang="fr"/>
              <a:t> </a:t>
            </a:r>
            <a:r>
              <a:rPr lang="fr">
                <a:solidFill>
                  <a:srgbClr val="FFFF00"/>
                </a:solidFill>
              </a:rPr>
              <a:t>ajouté</a:t>
            </a:r>
            <a:r>
              <a:rPr lang="fr"/>
              <a:t>, assignment </a:t>
            </a:r>
            <a:r>
              <a:rPr lang="fr">
                <a:solidFill>
                  <a:srgbClr val="00FFFF"/>
                </a:solidFill>
              </a:rPr>
              <a:t>TP2 React</a:t>
            </a:r>
            <a:r>
              <a:rPr lang="fr"/>
              <a:t> </a:t>
            </a:r>
            <a:r>
              <a:rPr lang="fr">
                <a:solidFill>
                  <a:srgbClr val="FFFF00"/>
                </a:solidFill>
              </a:rPr>
              <a:t>supprimé </a:t>
            </a:r>
            <a:r>
              <a:rPr lang="fr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Ce service va être utilisé par les autres services dans src/app/shared, il va être un “sous-service” local, pas besoin de le déclarer dans les app.module.ts, il suffira de l’importer...</a:t>
            </a:r>
            <a:endParaRPr/>
          </a:p>
        </p:txBody>
      </p:sp>
      <p:pic>
        <p:nvPicPr>
          <p:cNvPr id="925" name="Google Shape;92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28" y="2231428"/>
            <a:ext cx="6681499" cy="9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Injection de ce service dans le service assignments</a:t>
            </a:r>
            <a:endParaRPr/>
          </a:p>
        </p:txBody>
      </p:sp>
      <p:sp>
        <p:nvSpPr>
          <p:cNvPr id="931" name="Google Shape;931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26925"/>
            <a:ext cx="68294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Qu’a-t-on appris ?</a:t>
            </a:r>
            <a:endParaRPr/>
          </a:p>
        </p:txBody>
      </p:sp>
      <p:sp>
        <p:nvSpPr>
          <p:cNvPr id="938" name="Google Shape;938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utiliser la notion de service pour exposer des données à des composants de manière centralisée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les injecter dans les composants (à propos, combien d’instances sont </a:t>
            </a:r>
            <a:r>
              <a:rPr lang="fr"/>
              <a:t>créés</a:t>
            </a:r>
            <a:r>
              <a:rPr lang="fr"/>
              <a:t> ?)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La notion d’Observable pour des données </a:t>
            </a:r>
            <a:r>
              <a:rPr lang="fr"/>
              <a:t>asynchrones</a:t>
            </a:r>
            <a:r>
              <a:rPr lang="fr"/>
              <a:t> (publish/subscribe)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Utiliser des observables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implémenter l’équivalent d’un service RESTFUL/CRUD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 créer un service local et à l’injecter dans un autre service (logging)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7 - Utilisation d’un routeur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va voir</a:t>
            </a:r>
            <a:endParaRPr/>
          </a:p>
        </p:txBody>
      </p:sp>
      <p:sp>
        <p:nvSpPr>
          <p:cNvPr id="949" name="Google Shape;949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 notion de “routes” en Angular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Initialisation des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Naviguer dynamiquement dans l’application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“Queries” et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Protéger des routes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bases des “routes”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Routeur Angular</a:t>
            </a:r>
            <a:endParaRPr/>
          </a:p>
        </p:txBody>
      </p:sp>
      <p:sp>
        <p:nvSpPr>
          <p:cNvPr id="960" name="Google Shape;960;p150"/>
          <p:cNvSpPr txBox="1"/>
          <p:nvPr>
            <p:ph idx="1" type="body"/>
          </p:nvPr>
        </p:nvSpPr>
        <p:spPr>
          <a:xfrm>
            <a:off x="311700" y="1000075"/>
            <a:ext cx="627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Angular </a:t>
            </a:r>
            <a:r>
              <a:rPr lang="fr" u="sng">
                <a:solidFill>
                  <a:schemeClr val="hlink"/>
                </a:solidFill>
                <a:hlinkClick r:id="rId3"/>
              </a:rPr>
              <a:t>vient avec un module “routeur” en standard </a:t>
            </a:r>
            <a:r>
              <a:rPr lang="fr"/>
              <a:t>(contrairement à React et Vue)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routeur Angular reprend le modèle de navigation du navigateur Web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On entre un URL pour naviguer vers une “page”.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Ou bien on clique sur un lien dans une page pour naviguer vers une autre page.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On peut utiliser l’historique de navigation et les boutons en forme de flèche du navigateur pour revenir à la page précédente ou aller à la page qu’on a déjà consultée.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Rappel on a pas de vraies “pages” car les applications Angular sont des Single-Page WebApps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Mais on imaginera une page comme un “état affiché” à un instant donné, et associé à un URL.</a:t>
            </a:r>
            <a:endParaRPr/>
          </a:p>
        </p:txBody>
      </p:sp>
      <p:pic>
        <p:nvPicPr>
          <p:cNvPr id="961" name="Google Shape;961;p15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288" y="1684338"/>
            <a:ext cx="17811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a-t-on besoin des routes ?</a:t>
            </a:r>
            <a:endParaRPr/>
          </a:p>
        </p:txBody>
      </p:sp>
      <p:sp>
        <p:nvSpPr>
          <p:cNvPr id="967" name="Google Shape;967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 les URLs sont utiles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Ils peuvent êtres partagés, via mail, chat etc. et permettent d’aller directement à une page donnée (ex: lien vers un produit Amazon, une vidéo YouTube etc.)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Sans routeur et sans routes notre application sur les Assignments a un seul URL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http://localhost:4200</a:t>
            </a:r>
            <a:r>
              <a:rPr lang="fr"/>
              <a:t> 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voudrait peut-être avoir un URL unique quand un assignment est affiché en détails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Ceci n’est pas pratique. Dans de vraies applications, 99% du temps on aura besoin d’un routeur.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Allez ! Au travail !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5346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Installez angular CLI (en super utilisateur):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○"/>
            </a:pPr>
            <a:r>
              <a:rPr b="1" lang="fr" sz="1850">
                <a:solidFill>
                  <a:srgbClr val="FF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-g @angular/cli</a:t>
            </a:r>
            <a:endParaRPr b="1" sz="1850">
              <a:solidFill>
                <a:srgbClr val="FF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Note: </a:t>
            </a: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Être</a:t>
            </a: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 en mode admin ou sudo</a:t>
            </a:r>
            <a:endParaRPr sz="1850">
              <a:solidFill>
                <a:srgbClr val="FFFFFF"/>
              </a:solidFill>
              <a:highlight>
                <a:srgbClr val="1E1E1E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Répondre aux questions en appuyant sur </a:t>
            </a: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ENTRÉE</a:t>
            </a: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 (default)</a:t>
            </a:r>
            <a:endParaRPr sz="185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Courier New"/>
              <a:buAutoNum type="arabicPeriod"/>
            </a:pPr>
            <a:r>
              <a:rPr lang="fr"/>
              <a:t>Créer un premier projet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b="1" lang="fr" sz="1850">
                <a:solidFill>
                  <a:srgbClr val="FF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 new assignment-app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Ouvrir Visual Studio sur le répertoire créé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La suite se passe en live coding… on regarde dans un premier temps ce qui a été généré...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25" y="950188"/>
            <a:ext cx="26809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notre application !!!</a:t>
            </a:r>
            <a:endParaRPr/>
          </a:p>
        </p:txBody>
      </p:sp>
      <p:sp>
        <p:nvSpPr>
          <p:cNvPr id="973" name="Google Shape;973;p15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donner un titre à l’application et on va lui donner un URL nommé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modifie le composant “root” app.component.ts et son template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0" y="1837138"/>
            <a:ext cx="741045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571" y="2255946"/>
            <a:ext cx="5227249" cy="27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teste l’application</a:t>
            </a:r>
            <a:endParaRPr/>
          </a:p>
        </p:txBody>
      </p:sp>
      <p:sp>
        <p:nvSpPr>
          <p:cNvPr id="981" name="Google Shape;981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Sans rien faire d’autre l’application fonctionne mais l’attribut routerLink ne fonctionne p</a:t>
            </a:r>
            <a:r>
              <a:rPr lang="fr"/>
              <a:t>as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C’est normal, par défaut les navigateurs ignorent simplement les tags html inconnus et les attributs inconnus.</a:t>
            </a:r>
            <a:endParaRPr/>
          </a:p>
        </p:txBody>
      </p:sp>
      <p:pic>
        <p:nvPicPr>
          <p:cNvPr id="982" name="Google Shape;98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25" y="2891400"/>
            <a:ext cx="4959324" cy="21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54"/>
          <p:cNvSpPr txBox="1"/>
          <p:nvPr>
            <p:ph type="title"/>
          </p:nvPr>
        </p:nvSpPr>
        <p:spPr>
          <a:xfrm>
            <a:off x="311700" y="312500"/>
            <a:ext cx="8520600" cy="9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Initialisation des routes : ça se passe dans app.module.ts !</a:t>
            </a:r>
            <a:endParaRPr/>
          </a:p>
        </p:txBody>
      </p:sp>
      <p:sp>
        <p:nvSpPr>
          <p:cNvPr id="988" name="Google Shape;988;p154"/>
          <p:cNvSpPr txBox="1"/>
          <p:nvPr>
            <p:ph idx="1" type="body"/>
          </p:nvPr>
        </p:nvSpPr>
        <p:spPr>
          <a:xfrm>
            <a:off x="311700" y="1530800"/>
            <a:ext cx="85206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5" y="1478575"/>
            <a:ext cx="6211950" cy="32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00" y="80025"/>
            <a:ext cx="4900686" cy="33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838" y="4568900"/>
            <a:ext cx="69818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routeur est ok, les routes aussi,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reste à déclarer 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&lt;router-outlet&gt;</a:t>
            </a:r>
            <a:r>
              <a:rPr lang="fr"/>
              <a:t> dans le template du composant root</a:t>
            </a:r>
            <a:endParaRPr/>
          </a:p>
        </p:txBody>
      </p:sp>
      <p:sp>
        <p:nvSpPr>
          <p:cNvPr id="997" name="Google Shape;997;p155"/>
          <p:cNvSpPr txBox="1"/>
          <p:nvPr>
            <p:ph idx="1" type="body"/>
          </p:nvPr>
        </p:nvSpPr>
        <p:spPr>
          <a:xfrm>
            <a:off x="311700" y="1936650"/>
            <a:ext cx="85206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2572"/>
            <a:ext cx="6770275" cy="29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55"/>
          <p:cNvSpPr txBox="1"/>
          <p:nvPr>
            <p:ph idx="1" type="body"/>
          </p:nvPr>
        </p:nvSpPr>
        <p:spPr>
          <a:xfrm>
            <a:off x="7237050" y="2307175"/>
            <a:ext cx="17610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On teste l’application !</a:t>
            </a:r>
            <a:endParaRPr/>
          </a:p>
        </p:txBody>
      </p:sp>
      <p:pic>
        <p:nvPicPr>
          <p:cNvPr id="1000" name="Google Shape;100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425" y="1973027"/>
            <a:ext cx="7401624" cy="31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route 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/add</a:t>
            </a:r>
            <a:r>
              <a:rPr lang="fr"/>
              <a:t> pour l’ajout d’un assignment</a:t>
            </a:r>
            <a:endParaRPr/>
          </a:p>
        </p:txBody>
      </p:sp>
      <p:sp>
        <p:nvSpPr>
          <p:cNvPr id="1006" name="Google Shape;1006;p156"/>
          <p:cNvSpPr txBox="1"/>
          <p:nvPr>
            <p:ph idx="1" type="body"/>
          </p:nvPr>
        </p:nvSpPr>
        <p:spPr>
          <a:xfrm>
            <a:off x="311700" y="1152475"/>
            <a:ext cx="87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la route dans app.module.ts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13" y="1777950"/>
            <a:ext cx="8581775" cy="27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 du template de app.assignments.html</a:t>
            </a:r>
            <a:endParaRPr/>
          </a:p>
        </p:txBody>
      </p:sp>
      <p:sp>
        <p:nvSpPr>
          <p:cNvPr id="1013" name="Google Shape;1013;p157"/>
          <p:cNvSpPr txBox="1"/>
          <p:nvPr>
            <p:ph idx="1" type="body"/>
          </p:nvPr>
        </p:nvSpPr>
        <p:spPr>
          <a:xfrm>
            <a:off x="311700" y="1152475"/>
            <a:ext cx="374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n’a plus besoin des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*ngIf=”formVisible”</a:t>
            </a:r>
            <a:r>
              <a:rPr lang="fr"/>
              <a:t> puisque c’est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&lt;router-outlet&gt;</a:t>
            </a:r>
            <a:r>
              <a:rPr lang="fr"/>
              <a:t> qui affichera tel ou tel composant. Plus besoin de cacher des parties de la page…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a va ajouter un attribut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routerLink</a:t>
            </a:r>
            <a:r>
              <a:rPr lang="fr"/>
              <a:t> au bouton d’ajout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Et on teste que cela fonctionne encore au niveau de la navigation...</a:t>
            </a:r>
            <a:endParaRPr/>
          </a:p>
        </p:txBody>
      </p:sp>
      <p:pic>
        <p:nvPicPr>
          <p:cNvPr id="1014" name="Google Shape;101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897" y="1056400"/>
            <a:ext cx="4963876" cy="3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On va localiser l’ajout dans </a:t>
            </a:r>
            <a:r>
              <a:rPr b="1"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add-assignment.component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0" name="Google Shape;1020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On supprime l’utilisation du service dans app.assignments</a:t>
            </a:r>
            <a:endParaRPr/>
          </a:p>
        </p:txBody>
      </p:sp>
      <p:pic>
        <p:nvPicPr>
          <p:cNvPr id="1021" name="Google Shape;102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9250"/>
            <a:ext cx="4681374" cy="333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76" y="2045575"/>
            <a:ext cx="4972626" cy="30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On va localiser l’ajout dans </a:t>
            </a:r>
            <a:r>
              <a:rPr b="1"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add-assignment.component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8" name="Google Shape;1028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utiliser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assignements.service</a:t>
            </a:r>
            <a:r>
              <a:rPr lang="fr"/>
              <a:t> directement dans le composant d’ajout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9" name="Google Shape;102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25" y="1585951"/>
            <a:ext cx="6652875" cy="3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" y="0"/>
            <a:ext cx="57685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59"/>
          <p:cNvSpPr txBox="1"/>
          <p:nvPr>
            <p:ph idx="1" type="body"/>
          </p:nvPr>
        </p:nvSpPr>
        <p:spPr>
          <a:xfrm>
            <a:off x="6998800" y="2307175"/>
            <a:ext cx="19992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Puis vérifier que l’application fonctionne comme avant 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Navigation dynamique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1"/>
          <p:cNvSpPr txBox="1"/>
          <p:nvPr>
            <p:ph type="title"/>
          </p:nvPr>
        </p:nvSpPr>
        <p:spPr>
          <a:xfrm>
            <a:off x="311700" y="445025"/>
            <a:ext cx="85206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Associer un URL unique à chaque assignment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la vue “détail”</a:t>
            </a:r>
            <a:endParaRPr/>
          </a:p>
        </p:txBody>
      </p:sp>
      <p:sp>
        <p:nvSpPr>
          <p:cNvPr id="1042" name="Google Shape;1042;p161"/>
          <p:cNvSpPr txBox="1"/>
          <p:nvPr>
            <p:ph idx="1" type="body"/>
          </p:nvPr>
        </p:nvSpPr>
        <p:spPr>
          <a:xfrm>
            <a:off x="311700" y="1467600"/>
            <a:ext cx="8520600" cy="31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va falloir générer des “URLs dynamiques” à la volée en fonction de l’assignment cliqué.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Un peu comme avec le module “express” de NodeJS, on va pouvoir indiquer dans les routes les parties “variables”. Ca se passe dans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app.module.ts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0" y="3083225"/>
            <a:ext cx="5011249" cy="17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61"/>
          <p:cNvSpPr txBox="1"/>
          <p:nvPr/>
        </p:nvSpPr>
        <p:spPr>
          <a:xfrm>
            <a:off x="5637825" y="3085000"/>
            <a:ext cx="27702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fr" sz="1800">
                <a:solidFill>
                  <a:schemeClr val="lt2"/>
                </a:solidFill>
              </a:rPr>
              <a:t> va agir comme une “propriété dynamique, que l’on pourra voir dans le code TypeScript du composant détail.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Exécuter le projet !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209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Visual Studio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Activer l’auto-save,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Lancez les commandes dans les Terminaux !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99" y="803225"/>
            <a:ext cx="6738400" cy="43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L’objet </a:t>
            </a:r>
            <a:r>
              <a:rPr b="1" lang="fr" sz="23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lang="fr" sz="2300"/>
              <a:t> du router Angular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0" name="Google Shape;1050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L’objet </a:t>
            </a:r>
            <a:r>
              <a:rPr b="1" lang="fr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lang="fr"/>
              <a:t> du router Angular permet de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Obtenir un paramètre à partir d’un attribut routerLink,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Obtenir l’ID assigné par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fr"/>
              <a:t> pour obtenir un “snapshot” d’une des propriétés de l’objet </a:t>
            </a:r>
            <a:r>
              <a:rPr b="1" lang="fr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Dans notre exemple, on a appelé cette propr</a:t>
            </a:r>
            <a:r>
              <a:rPr lang="fr"/>
              <a:t>iété </a:t>
            </a:r>
            <a:r>
              <a:rPr b="1" lang="f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/>
              <a:t> mais cela aurait pu être n’importe quoi (“nom”, “âge”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y accèdera dans le composant avec :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this.route.</a:t>
            </a:r>
            <a:r>
              <a:rPr b="1" lang="fr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snapshot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fr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fr"/>
              <a:t> ici indique qu’il s’agit d’un élément présent dans l’URL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Exemple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http://localhost:4200/assignments/</a:t>
            </a:r>
            <a:r>
              <a:rPr b="1" lang="fr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63"/>
          <p:cNvSpPr txBox="1"/>
          <p:nvPr>
            <p:ph type="title"/>
          </p:nvPr>
        </p:nvSpPr>
        <p:spPr>
          <a:xfrm>
            <a:off x="311700" y="445025"/>
            <a:ext cx="852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Ajout d’un </a:t>
            </a:r>
            <a:r>
              <a:rPr b="1"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fr" sz="2400"/>
              <a:t> dans le t</a:t>
            </a:r>
            <a:r>
              <a:rPr lang="fr" sz="2400"/>
              <a:t>emplate du composant </a:t>
            </a:r>
            <a:r>
              <a:rPr b="1" lang="fr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assignments.component.html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6" name="Google Shape;1056;p163"/>
          <p:cNvSpPr txBox="1"/>
          <p:nvPr>
            <p:ph idx="1" type="body"/>
          </p:nvPr>
        </p:nvSpPr>
        <p:spPr>
          <a:xfrm>
            <a:off x="311700" y="1374650"/>
            <a:ext cx="85206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0" y="1312625"/>
            <a:ext cx="5414213" cy="37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63"/>
          <p:cNvSpPr txBox="1"/>
          <p:nvPr/>
        </p:nvSpPr>
        <p:spPr>
          <a:xfrm>
            <a:off x="6071625" y="2153750"/>
            <a:ext cx="21009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Et il va falloir ajouter une propriété id dans le modèle des assignments, et modifier le service d’ajout pour générer un id...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propriété id aux assignments</a:t>
            </a:r>
            <a:endParaRPr/>
          </a:p>
        </p:txBody>
      </p:sp>
      <p:sp>
        <p:nvSpPr>
          <p:cNvPr id="1064" name="Google Shape;1064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8481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25" y="1081245"/>
            <a:ext cx="9144001" cy="29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477" y="1338675"/>
            <a:ext cx="5109175" cy="38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toujours pas de “vue des détails”</a:t>
            </a:r>
            <a:endParaRPr/>
          </a:p>
        </p:txBody>
      </p:sp>
      <p:sp>
        <p:nvSpPr>
          <p:cNvPr id="1073" name="Google Shape;1073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assignments.components.html</a:t>
            </a:r>
            <a:r>
              <a:rPr lang="fr"/>
              <a:t> pour ne plus afficher directement les détails, mais laisser faire le routeur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702" y="1955750"/>
            <a:ext cx="4192199" cy="3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toujours pas de “vue des détails”</a:t>
            </a:r>
            <a:endParaRPr/>
          </a:p>
        </p:txBody>
      </p:sp>
      <p:sp>
        <p:nvSpPr>
          <p:cNvPr id="1080" name="Google Shape;1080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</a:t>
            </a:r>
            <a:r>
              <a:rPr b="1" lang="f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assignments.service.ts</a:t>
            </a:r>
            <a:r>
              <a:rPr lang="fr"/>
              <a:t> en ajoutant une fonction qui renvoie un service à partir d’un id: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5" y="2073350"/>
            <a:ext cx="70961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toujours pas de “vue des détails”</a:t>
            </a:r>
            <a:endParaRPr/>
          </a:p>
        </p:txBody>
      </p:sp>
      <p:sp>
        <p:nvSpPr>
          <p:cNvPr id="1087" name="Google Shape;1087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</a:t>
            </a:r>
            <a:r>
              <a:rPr b="1" lang="f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assignments.detail.component.ts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09" y="1558575"/>
            <a:ext cx="3809824" cy="34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67"/>
          <p:cNvSpPr txBox="1"/>
          <p:nvPr>
            <p:ph idx="1" type="body"/>
          </p:nvPr>
        </p:nvSpPr>
        <p:spPr>
          <a:xfrm>
            <a:off x="5691250" y="1586500"/>
            <a:ext cx="19992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Et on teste l’application !</a:t>
            </a:r>
            <a:endParaRPr/>
          </a:p>
        </p:txBody>
      </p:sp>
      <p:pic>
        <p:nvPicPr>
          <p:cNvPr id="1090" name="Google Shape;1090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800" y="2333793"/>
            <a:ext cx="4210100" cy="13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800" y="3687914"/>
            <a:ext cx="4210100" cy="13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si on clique sur DELETE ou sur la checkbox “rendu” dans la vue détails ?</a:t>
            </a:r>
            <a:endParaRPr/>
          </a:p>
        </p:txBody>
      </p:sp>
      <p:sp>
        <p:nvSpPr>
          <p:cNvPr id="1097" name="Google Shape;1097;p168"/>
          <p:cNvSpPr txBox="1"/>
          <p:nvPr>
            <p:ph idx="1" type="body"/>
          </p:nvPr>
        </p:nvSpPr>
        <p:spPr>
          <a:xfrm>
            <a:off x="311700" y="1194925"/>
            <a:ext cx="8520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veut retourner directement à la page d’accueil….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utiliser le routeur programmatiquement, avec sa méthode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navigate([...])</a:t>
            </a:r>
            <a:r>
              <a:rPr lang="fr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75" y="2483900"/>
            <a:ext cx="4176249" cy="26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731" y="2745085"/>
            <a:ext cx="3613895" cy="209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Envoie de “queries” ou “fragments”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des routes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de quoi s’agit-il ?</a:t>
            </a:r>
            <a:endParaRPr/>
          </a:p>
        </p:txBody>
      </p:sp>
      <p:sp>
        <p:nvSpPr>
          <p:cNvPr id="1110" name="Google Shape;1110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paramètres dynamiques que l’on va pouvoir passer à des composants lors de la navigation.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S’utilisent à traver le router programmatiquement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Ou en passant des informations par l’URL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2361925"/>
            <a:ext cx="8129125" cy="1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38" y="3996788"/>
            <a:ext cx="84296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de quoi s’agit-il ?</a:t>
            </a:r>
            <a:endParaRPr/>
          </a:p>
        </p:txBody>
      </p:sp>
      <p:sp>
        <p:nvSpPr>
          <p:cNvPr id="1118" name="Google Shape;1118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peut utiliser les “fragments” pour naviguer à un endroit précis d’une page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on peut aussi utiliser l’objet snapshot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00" y="1588663"/>
            <a:ext cx="84582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623" y="3350875"/>
            <a:ext cx="5670750" cy="8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Ouvrez</a:t>
            </a:r>
            <a:r>
              <a:rPr lang="fr"/>
              <a:t> le projet !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152475"/>
            <a:ext cx="33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browser</a:t>
            </a:r>
            <a:r>
              <a:rPr lang="fr"/>
              <a:t>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Ouvrez le lien indiqué (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http://localhost:4200/</a:t>
            </a:r>
            <a:r>
              <a:rPr lang="fr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Cliquez sur les boutons, regardez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Modifiez du code par exemple dans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src/app/app.components.html</a:t>
            </a:r>
            <a:r>
              <a:rPr lang="fr"/>
              <a:t> et vérifiez que la page se recharge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50" y="712925"/>
            <a:ext cx="477856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de quoi s’agit-il ?</a:t>
            </a:r>
            <a:endParaRPr/>
          </a:p>
        </p:txBody>
      </p:sp>
      <p:sp>
        <p:nvSpPr>
          <p:cNvPr id="1126" name="Google Shape;1126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utilisera un objet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route:ActivatedRoute</a:t>
            </a:r>
            <a:r>
              <a:rPr lang="fr"/>
              <a:t> qu’on a déjà vu, au travers de ses propriétés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route.queryParams</a:t>
            </a:r>
            <a:r>
              <a:rPr lang="fr"/>
              <a:t> ou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route.fragment</a:t>
            </a:r>
            <a:r>
              <a:rPr lang="fr"/>
              <a:t> si les valeurs peuvent changer d’une navigation sur la page à l’autre….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00"/>
                </a:solidFill>
              </a:rPr>
              <a:t>A CORRIGER : en Angular 9, this.route.snapshot.queryParams etc.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127" name="Google Shape;1127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2607938"/>
            <a:ext cx="56007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pratique : ajout d’un composant edit-assignment</a:t>
            </a:r>
            <a:endParaRPr/>
          </a:p>
        </p:txBody>
      </p:sp>
      <p:sp>
        <p:nvSpPr>
          <p:cNvPr id="1133" name="Google Shape;1133;p173"/>
          <p:cNvSpPr txBox="1"/>
          <p:nvPr>
            <p:ph idx="1" type="body"/>
          </p:nvPr>
        </p:nvSpPr>
        <p:spPr>
          <a:xfrm>
            <a:off x="311700" y="1591525"/>
            <a:ext cx="85206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d’habitude, dans le dossier “assignments” : </a:t>
            </a:r>
            <a:br>
              <a:rPr lang="fr"/>
            </a:b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c --skipTests=true edit-assignment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38" y="2347100"/>
            <a:ext cx="5936525" cy="26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4"/>
          <p:cNvSpPr txBox="1"/>
          <p:nvPr>
            <p:ph type="title"/>
          </p:nvPr>
        </p:nvSpPr>
        <p:spPr>
          <a:xfrm>
            <a:off x="311700" y="216425"/>
            <a:ext cx="85206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 code pour son template (vous pouvez </a:t>
            </a:r>
            <a:r>
              <a:rPr lang="fr"/>
              <a:t>sélectionner</a:t>
            </a:r>
            <a:r>
              <a:rPr lang="fr"/>
              <a:t> le texte, similaire à add-assignment...)</a:t>
            </a:r>
            <a:endParaRPr/>
          </a:p>
        </p:txBody>
      </p:sp>
      <p:sp>
        <p:nvSpPr>
          <p:cNvPr id="1140" name="Google Shape;1140;p174"/>
          <p:cNvSpPr txBox="1"/>
          <p:nvPr>
            <p:ph idx="1" type="body"/>
          </p:nvPr>
        </p:nvSpPr>
        <p:spPr>
          <a:xfrm>
            <a:off x="719050" y="1172375"/>
            <a:ext cx="3625500" cy="3895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assignment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Edition de l'assignment {{assignment.nom}}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"form"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&lt;mat-form-field&gt;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matInput</a:t>
            </a:r>
            <a:endParaRPr b="1" sz="8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"Edition du nom"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[(ngModel)]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nomassignment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"assignment-name"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&lt;/mat-form-field&gt;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&lt;mat-form-field&gt;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matInput</a:t>
            </a:r>
            <a:endParaRPr b="1" sz="8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[matDatepicker]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picker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placeholder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"Edition de la date"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[(ngModel)]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dateDeRendu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&lt;mat-datepicker-toggle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matSuffix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[for]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picker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&lt;/mat-datepicker-toggle&gt;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&lt;mat-datepicker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#picker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&gt;&lt;/mat-datepicker&gt;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&lt;/mat-form-field&gt;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700">
              <a:highlight>
                <a:srgbClr val="FFFFFF"/>
              </a:highlight>
            </a:endParaRPr>
          </a:p>
        </p:txBody>
      </p:sp>
      <p:sp>
        <p:nvSpPr>
          <p:cNvPr id="1141" name="Google Shape;1141;p174"/>
          <p:cNvSpPr txBox="1"/>
          <p:nvPr>
            <p:ph idx="1" type="body"/>
          </p:nvPr>
        </p:nvSpPr>
        <p:spPr>
          <a:xfrm>
            <a:off x="4768450" y="1172376"/>
            <a:ext cx="3625500" cy="3895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&lt;button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mat-raised-button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"primary"</a:t>
            </a:r>
            <a:endParaRPr b="1" sz="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fr" sz="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onSaveAssignment()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Sauver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75"/>
          <p:cNvSpPr txBox="1"/>
          <p:nvPr>
            <p:ph type="title"/>
          </p:nvPr>
        </p:nvSpPr>
        <p:spPr>
          <a:xfrm>
            <a:off x="311700" y="216425"/>
            <a:ext cx="85206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Nouveau code pour la partie métier (très similaire au composant details...</a:t>
            </a:r>
            <a:endParaRPr/>
          </a:p>
        </p:txBody>
      </p:sp>
      <p:sp>
        <p:nvSpPr>
          <p:cNvPr id="1147" name="Google Shape;1147;p175"/>
          <p:cNvSpPr txBox="1"/>
          <p:nvPr>
            <p:ph idx="1" type="body"/>
          </p:nvPr>
        </p:nvSpPr>
        <p:spPr>
          <a:xfrm>
            <a:off x="141100" y="1172375"/>
            <a:ext cx="4203300" cy="3895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Component, OnInit }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ActivatedRoute, Router }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'@angular/router'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AssignmentsService }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'src/app/shared/assignments.service'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Assignment }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'../assignment.model'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@Component({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selector: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'app-edit-assignment'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templateUrl: 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'./edit-assignment.component.html'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styleUrls: [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'./edit-assignment.component.css'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EditAssignmentComponent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assignment: Assignment;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nomAssignment:string;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dateDeRendu:Date;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assignmentsService: AssignmentsService,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route: ActivatedRoute,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router:Router) {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ngOnInit(): void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.getAssignment();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8" name="Google Shape;1148;p175"/>
          <p:cNvSpPr txBox="1"/>
          <p:nvPr>
            <p:ph idx="1" type="body"/>
          </p:nvPr>
        </p:nvSpPr>
        <p:spPr>
          <a:xfrm>
            <a:off x="4768450" y="1172375"/>
            <a:ext cx="4234200" cy="3895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getAssignment()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on récupère l'id dans le snapshot passé par le routeur</a:t>
            </a:r>
            <a:endParaRPr b="1"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le "+" force l'id de type string en "number"</a:t>
            </a:r>
            <a:endParaRPr b="1"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 = +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.route.snapshot.params.id;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.assignmentsService.getAssignment(id)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.subscribe(assignment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 = assignment);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onSaveAssignment()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.nomAssignment)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.assignment.nom 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.nomAssignment;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.dateDeRendu) {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.assignment.dateDeRendu =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.dateDeRendu;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.assignmentsService.updateAssignment(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.assignment)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.subscribe(message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console.log(message));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navigation vers la home page</a:t>
            </a:r>
            <a:endParaRPr b="1"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.router.navigate([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"/home"</a:t>
            </a: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la route pour l’édition dans le module</a:t>
            </a:r>
            <a:endParaRPr/>
          </a:p>
        </p:txBody>
      </p:sp>
      <p:sp>
        <p:nvSpPr>
          <p:cNvPr id="1154" name="Google Shape;1154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25" y="1180375"/>
            <a:ext cx="4676400" cy="24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76"/>
          <p:cNvSpPr txBox="1"/>
          <p:nvPr/>
        </p:nvSpPr>
        <p:spPr>
          <a:xfrm>
            <a:off x="5123625" y="1331488"/>
            <a:ext cx="3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Et on teste dans l’application, en ajoutant /edit à la fin des URLs détails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157" name="Google Shape;1157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750" y="2217938"/>
            <a:ext cx="4197424" cy="12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 bouton EDIT dans le composant detail</a:t>
            </a:r>
            <a:endParaRPr/>
          </a:p>
        </p:txBody>
      </p:sp>
      <p:sp>
        <p:nvSpPr>
          <p:cNvPr id="1163" name="Google Shape;1163;p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Premier essai avec une navigation “statique”, on modifie le template du composant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assignment-detail.component.html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4" name="Google Shape;116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7" y="1951600"/>
            <a:ext cx="3306349" cy="29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025" y="1988550"/>
            <a:ext cx="4539776" cy="13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2025" y="3455525"/>
            <a:ext cx="4539775" cy="118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Soucis : c’est toujours l’assignment 1 qui est édité</a:t>
            </a:r>
            <a:endParaRPr/>
          </a:p>
        </p:txBody>
      </p:sp>
      <p:sp>
        <p:nvSpPr>
          <p:cNvPr id="1172" name="Google Shape;1172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supprimer la navigation statique et à la place appeler une méthode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onClickEdit()</a:t>
            </a:r>
            <a:r>
              <a:rPr lang="fr"/>
              <a:t> et faire la navigation programmatiquement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5" y="2172803"/>
            <a:ext cx="5498774" cy="22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721" y="2571747"/>
            <a:ext cx="6317928" cy="19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78"/>
          <p:cNvSpPr txBox="1"/>
          <p:nvPr/>
        </p:nvSpPr>
        <p:spPr>
          <a:xfrm>
            <a:off x="4696550" y="4566888"/>
            <a:ext cx="34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Et on teste dans l’application, en vérifiant que l’id des assignments est bon !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Passage de fragments dans l’URL (paramètres HTTP)</a:t>
            </a:r>
            <a:endParaRPr sz="2500"/>
          </a:p>
        </p:txBody>
      </p:sp>
      <p:sp>
        <p:nvSpPr>
          <p:cNvPr id="1181" name="Google Shape;1181;p179"/>
          <p:cNvSpPr txBox="1"/>
          <p:nvPr>
            <p:ph idx="1" type="body"/>
          </p:nvPr>
        </p:nvSpPr>
        <p:spPr>
          <a:xfrm>
            <a:off x="311700" y="1532725"/>
            <a:ext cx="8520600" cy="30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326913"/>
            <a:ext cx="79819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275" y="2647948"/>
            <a:ext cx="5901450" cy="18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79"/>
          <p:cNvSpPr txBox="1"/>
          <p:nvPr>
            <p:ph idx="1" type="body"/>
          </p:nvPr>
        </p:nvSpPr>
        <p:spPr>
          <a:xfrm>
            <a:off x="7607850" y="2699375"/>
            <a:ext cx="1182300" cy="17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/>
              <a:t>Utile pour naviguer à un endroit précis de la page (un fragment)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récupérer les queryParams et fragments dans le code d’un composant?</a:t>
            </a:r>
            <a:endParaRPr/>
          </a:p>
        </p:txBody>
      </p:sp>
      <p:sp>
        <p:nvSpPr>
          <p:cNvPr id="1190" name="Google Shape;1190;p180"/>
          <p:cNvSpPr txBox="1"/>
          <p:nvPr>
            <p:ph idx="1" type="body"/>
          </p:nvPr>
        </p:nvSpPr>
        <p:spPr>
          <a:xfrm>
            <a:off x="311700" y="1445650"/>
            <a:ext cx="85206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utiliser à nouveau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route:ActivatedRoute</a:t>
            </a:r>
            <a:r>
              <a:rPr lang="fr"/>
              <a:t> pour cela…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00" y="1919850"/>
            <a:ext cx="5981575" cy="28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600" y="2135350"/>
            <a:ext cx="5344999" cy="29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81"/>
          <p:cNvSpPr txBox="1"/>
          <p:nvPr>
            <p:ph type="title"/>
          </p:nvPr>
        </p:nvSpPr>
        <p:spPr>
          <a:xfrm>
            <a:off x="311700" y="445025"/>
            <a:ext cx="85206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méthode avec des Observables (utile si les valeurs peuvent changer dynamiquement)</a:t>
            </a:r>
            <a:endParaRPr/>
          </a:p>
        </p:txBody>
      </p:sp>
      <p:sp>
        <p:nvSpPr>
          <p:cNvPr id="1198" name="Google Shape;1198;p181"/>
          <p:cNvSpPr txBox="1"/>
          <p:nvPr>
            <p:ph idx="1" type="body"/>
          </p:nvPr>
        </p:nvSpPr>
        <p:spPr>
          <a:xfrm>
            <a:off x="311700" y="1445650"/>
            <a:ext cx="85206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445650"/>
            <a:ext cx="3938325" cy="35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050" y="1810500"/>
            <a:ext cx="5344999" cy="29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50500" y="2150850"/>
            <a:ext cx="864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Styler son application avec Angular Material</a:t>
            </a:r>
            <a:endParaRPr sz="34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accès / mode admin etc.</a:t>
            </a:r>
            <a:endParaRPr/>
          </a:p>
        </p:txBody>
      </p:sp>
      <p:sp>
        <p:nvSpPr>
          <p:cNvPr id="1206" name="Google Shape;1206;p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Création d’un service de gestion des autorisations : on va pouvoir filter quelles routes seront accessibles si on n’est pas identifié ou si on l’est par exemple…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Basé sur une authentification, c’est le cas le plus courant...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va voir ce qu’on appelle la “gestion des restrictions d’accès aux routes”.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Par exemple, autoriser la navigation après édition que si on a sauvegardé les modifications.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 exemple on va voir comment créer une gestion de login pour donner des privilège au login “admin”.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Seul l’admin pourra éditer un Assignment par exemple...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service d’authentification</a:t>
            </a:r>
            <a:endParaRPr/>
          </a:p>
        </p:txBody>
      </p:sp>
      <p:sp>
        <p:nvSpPr>
          <p:cNvPr id="1212" name="Google Shape;1212;p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dossier shared, comme d’habitude pour les services,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s --skipTests=true auth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" y="2150550"/>
            <a:ext cx="8055900" cy="2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On ajoute dans le service une propriété loggedIn et des méthodes pour dire qu’on s’est loggué ou déloggué</a:t>
            </a:r>
            <a:endParaRPr sz="2600"/>
          </a:p>
        </p:txBody>
      </p:sp>
      <p:sp>
        <p:nvSpPr>
          <p:cNvPr id="1219" name="Google Shape;1219;p184"/>
          <p:cNvSpPr txBox="1"/>
          <p:nvPr>
            <p:ph idx="1" type="body"/>
          </p:nvPr>
        </p:nvSpPr>
        <p:spPr>
          <a:xfrm>
            <a:off x="311700" y="1494475"/>
            <a:ext cx="8520600" cy="30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0" name="Google Shape;122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72" y="1373300"/>
            <a:ext cx="4554849" cy="3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“gu	ard” Angular (“auth guard”)</a:t>
            </a:r>
            <a:endParaRPr/>
          </a:p>
        </p:txBody>
      </p:sp>
      <p:sp>
        <p:nvSpPr>
          <p:cNvPr id="1226" name="Google Shape;1226;p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Avec CLI, toujours dans le dossier “shared”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guard --skipTests=true auth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Choisir l’option par défaut (CanActivate)</a:t>
            </a:r>
            <a:endParaRPr/>
          </a:p>
        </p:txBody>
      </p:sp>
      <p:pic>
        <p:nvPicPr>
          <p:cNvPr id="1227" name="Google Shape;1227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7" y="2648575"/>
            <a:ext cx="8008524" cy="24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8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On va dans ce “auth guard” utiliser le service d’authentification pour donner le droit de naviguer ou pas...</a:t>
            </a:r>
            <a:endParaRPr sz="2500"/>
          </a:p>
        </p:txBody>
      </p:sp>
      <p:sp>
        <p:nvSpPr>
          <p:cNvPr id="1233" name="Google Shape;1233;p186"/>
          <p:cNvSpPr txBox="1"/>
          <p:nvPr>
            <p:ph idx="1" type="body"/>
          </p:nvPr>
        </p:nvSpPr>
        <p:spPr>
          <a:xfrm>
            <a:off x="311700" y="1440350"/>
            <a:ext cx="8520600" cy="31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52" y="1256800"/>
            <a:ext cx="5833700" cy="38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87"/>
          <p:cNvSpPr txBox="1"/>
          <p:nvPr>
            <p:ph type="title"/>
          </p:nvPr>
        </p:nvSpPr>
        <p:spPr>
          <a:xfrm>
            <a:off x="311700" y="445025"/>
            <a:ext cx="8520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on ajoute “canActivate” à la route vers le composant d’édition</a:t>
            </a:r>
            <a:endParaRPr/>
          </a:p>
        </p:txBody>
      </p:sp>
      <p:sp>
        <p:nvSpPr>
          <p:cNvPr id="1240" name="Google Shape;1240;p187"/>
          <p:cNvSpPr txBox="1"/>
          <p:nvPr>
            <p:ph idx="1" type="body"/>
          </p:nvPr>
        </p:nvSpPr>
        <p:spPr>
          <a:xfrm>
            <a:off x="311700" y="1785500"/>
            <a:ext cx="85206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539700"/>
            <a:ext cx="6512226" cy="32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87"/>
          <p:cNvSpPr txBox="1"/>
          <p:nvPr>
            <p:ph idx="1" type="body"/>
          </p:nvPr>
        </p:nvSpPr>
        <p:spPr>
          <a:xfrm>
            <a:off x="7113800" y="2286200"/>
            <a:ext cx="1824900" cy="17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500"/>
              <a:t>Et on teste l’application. L’appui sur EDIT doit toujours renvoyer vers la page d’accueil !</a:t>
            </a:r>
            <a:endParaRPr sz="1500"/>
          </a:p>
        </p:txBody>
      </p:sp>
      <p:pic>
        <p:nvPicPr>
          <p:cNvPr id="1243" name="Google Shape;1243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347" y="0"/>
            <a:ext cx="37956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GUI simplifiée pour se logguer...</a:t>
            </a:r>
            <a:endParaRPr/>
          </a:p>
        </p:txBody>
      </p:sp>
      <p:sp>
        <p:nvSpPr>
          <p:cNvPr id="1249" name="Google Shape;1249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 d’implémenter complètement, on va utiliser un slider material pour dire si on est admin ou pas… (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MatSlideToggleModule</a:t>
            </a:r>
            <a:r>
              <a:rPr lang="fr"/>
              <a:t>)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Et on l’ajoute dans le template de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app.component.html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50" name="Google Shape;1250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88" y="1884450"/>
            <a:ext cx="68294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88" y="1152463"/>
            <a:ext cx="59150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725" y="1844434"/>
            <a:ext cx="6244900" cy="15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la partie métier</a:t>
            </a:r>
            <a:endParaRPr/>
          </a:p>
        </p:txBody>
      </p:sp>
      <p:sp>
        <p:nvSpPr>
          <p:cNvPr id="1258" name="Google Shape;1258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59" name="Google Shape;125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47" y="1059900"/>
            <a:ext cx="4898400" cy="38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89"/>
          <p:cNvSpPr txBox="1"/>
          <p:nvPr/>
        </p:nvSpPr>
        <p:spPr>
          <a:xfrm>
            <a:off x="5313100" y="1152467"/>
            <a:ext cx="34803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Et on teste dans l’application, </a:t>
            </a:r>
            <a:br>
              <a:rPr lang="fr">
                <a:solidFill>
                  <a:srgbClr val="999999"/>
                </a:solidFill>
              </a:rPr>
            </a:b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On essaie d’éditer sans être loggué -&gt; ça doit renvoyer vers la page d’accueil.</a:t>
            </a:r>
            <a:br>
              <a:rPr lang="fr">
                <a:solidFill>
                  <a:srgbClr val="999999"/>
                </a:solidFill>
              </a:rPr>
            </a:b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Si on est loggué on doit pouvoir éditer.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Disabler le bouton EDIT si on n’est pas loggué...</a:t>
            </a:r>
            <a:endParaRPr/>
          </a:p>
        </p:txBody>
      </p:sp>
      <p:sp>
        <p:nvSpPr>
          <p:cNvPr id="1266" name="Google Shape;1266;p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Ca se passe dans le composant detail…..</a:t>
            </a:r>
            <a:endParaRPr/>
          </a:p>
        </p:txBody>
      </p:sp>
      <p:pic>
        <p:nvPicPr>
          <p:cNvPr id="1267" name="Google Shape;126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3" y="1625250"/>
            <a:ext cx="60864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525" y="2709038"/>
            <a:ext cx="42291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90"/>
          <p:cNvSpPr txBox="1"/>
          <p:nvPr/>
        </p:nvSpPr>
        <p:spPr>
          <a:xfrm>
            <a:off x="486325" y="3951175"/>
            <a:ext cx="33969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Et on teste dans l’application, </a:t>
            </a:r>
            <a:br>
              <a:rPr lang="fr">
                <a:solidFill>
                  <a:srgbClr val="999999"/>
                </a:solidFill>
              </a:rPr>
            </a:b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Le bouton doit être grisé/dégrisé selon qu’on est loggué ou pas...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91"/>
          <p:cNvSpPr txBox="1"/>
          <p:nvPr>
            <p:ph type="title"/>
          </p:nvPr>
        </p:nvSpPr>
        <p:spPr>
          <a:xfrm>
            <a:off x="311700" y="445025"/>
            <a:ext cx="85206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Exercices à faire jq la fin du cours / pour la prochaine fois</a:t>
            </a:r>
            <a:endParaRPr/>
          </a:p>
        </p:txBody>
      </p:sp>
      <p:sp>
        <p:nvSpPr>
          <p:cNvPr id="1275" name="Google Shape;1275;p191"/>
          <p:cNvSpPr txBox="1"/>
          <p:nvPr>
            <p:ph idx="1" type="body"/>
          </p:nvPr>
        </p:nvSpPr>
        <p:spPr>
          <a:xfrm>
            <a:off x="311700" y="1575700"/>
            <a:ext cx="85206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Refaire tout ce que je vous ai montré (un zip avec le projet point de départ est sur la page du cours).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Modifier le programme pour avoir une identification par login/password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Ajouter un tableau de login/password/role (user/admin) dans le service d’authentification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Modifiez le code pour avoir isLogged() et isAdmin() au lieu de juste isAdmin()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Au lieu du slider login, utiliser un bouton “connecter” qui redirige vers un formulaire de connexion (qui peut éventuellement remplacer le bouton, ou plus tard être un dialogue Material)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Gérer le cas spécial de l’admin. Si on est loggué on peut naviguer partout mais on ne peut éditer/supprimer que si on est admin.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Mettre les boutons en grisé si on ne l’est pas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Angular Material et Animations, de même que les </a:t>
            </a:r>
            <a:r>
              <a:rPr lang="fr"/>
              <a:t>thèmes</a:t>
            </a:r>
            <a:r>
              <a:rPr lang="fr"/>
              <a:t>, vous permettront de </a:t>
            </a:r>
            <a:r>
              <a:rPr lang="fr"/>
              <a:t>styler</a:t>
            </a:r>
            <a:r>
              <a:rPr lang="fr"/>
              <a:t> vos applications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771650"/>
            <a:ext cx="85206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31" y="1617675"/>
            <a:ext cx="29718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644" y="1665300"/>
            <a:ext cx="30194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8 : utilisation d’APIs RESTful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nous allons voir...</a:t>
            </a:r>
            <a:endParaRPr/>
          </a:p>
        </p:txBody>
      </p:sp>
      <p:sp>
        <p:nvSpPr>
          <p:cNvPr id="1286" name="Google Shape;1286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d’une BD NoSQL MongoDB et on va définir côté serveur des WebServices (une API pour </a:t>
            </a:r>
            <a:r>
              <a:rPr lang="fr"/>
              <a:t>accéder</a:t>
            </a:r>
            <a:r>
              <a:rPr lang="fr"/>
              <a:t> aux données)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Utilisation du module Angular HTTPClient pour requêter cette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voir comment récupérer des données (GET) et travailler avec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verra comment faire le CRUD sur les données (POST, UPDATE, DELETE)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verra comment gérer les erreurs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BD Mongo (dans le cloud) et API (locale)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MongoDB</a:t>
            </a:r>
            <a:endParaRPr/>
          </a:p>
        </p:txBody>
      </p:sp>
      <p:sp>
        <p:nvSpPr>
          <p:cNvPr id="1297" name="Google Shape;1297;p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l’a déjà utilisée en Master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J’ai fait cette année </a:t>
            </a:r>
            <a:r>
              <a:rPr lang="fr" u="sng">
                <a:solidFill>
                  <a:schemeClr val="hlink"/>
                </a:solidFill>
                <a:hlinkClick r:id="rId3"/>
              </a:rPr>
              <a:t>un cours plus complet dessus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Quand on fait du MongoDB avec du Angular on dit que ça fait partie de la “</a:t>
            </a:r>
            <a:r>
              <a:rPr b="1" lang="fr">
                <a:solidFill>
                  <a:srgbClr val="FF0000"/>
                </a:solidFill>
              </a:rPr>
              <a:t>MEAN STACK</a:t>
            </a:r>
            <a:r>
              <a:rPr lang="fr"/>
              <a:t>” (Mongo, Express, Angular, Node)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héberger une base Mongo dans le Cloud (Mongo Cloud sur mongodb.com) mais on gardera pour le moment la partie cliente (qui définit l’API) en local, sous NodeJS...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844" y="1152475"/>
            <a:ext cx="3061452" cy="1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base Mongo dans le cloud</a:t>
            </a:r>
            <a:endParaRPr/>
          </a:p>
        </p:txBody>
      </p:sp>
      <p:sp>
        <p:nvSpPr>
          <p:cNvPr id="1304" name="Google Shape;1304;p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allez sur mongodb.com, créez un compte si besoin et connectez-vous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5" name="Google Shape;130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63" y="1827923"/>
            <a:ext cx="7069674" cy="27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base Mongo dans le cloud</a:t>
            </a:r>
            <a:endParaRPr/>
          </a:p>
        </p:txBody>
      </p:sp>
      <p:sp>
        <p:nvSpPr>
          <p:cNvPr id="1311" name="Google Shape;1311;p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allez sur mongodb.com, créez un compte si besoin et connectez-vous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base Mongo dans le cloud</a:t>
            </a:r>
            <a:endParaRPr/>
          </a:p>
        </p:txBody>
      </p:sp>
      <p:sp>
        <p:nvSpPr>
          <p:cNvPr id="1317" name="Google Shape;1317;p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0 : allez sur mongodb.com, créez une nouvelle organisation et un nouveau projet (si vous n’en avez pas déjà)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8852"/>
            <a:ext cx="7362502" cy="29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475" y="2170021"/>
            <a:ext cx="6183274" cy="25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base Mongo dans le cloud</a:t>
            </a:r>
            <a:endParaRPr/>
          </a:p>
        </p:txBody>
      </p:sp>
      <p:sp>
        <p:nvSpPr>
          <p:cNvPr id="1325" name="Google Shape;1325;p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2 : créer un cluster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6" name="Google Shape;1326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15" y="1756325"/>
            <a:ext cx="5038974" cy="32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d’une base Mongo dans le cloud</a:t>
            </a:r>
            <a:endParaRPr/>
          </a:p>
        </p:txBody>
      </p:sp>
      <p:sp>
        <p:nvSpPr>
          <p:cNvPr id="1332" name="Google Shape;1332;p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2 : créer un cluster (suite)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74" y="1611300"/>
            <a:ext cx="4219825" cy="34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25" y="1611300"/>
            <a:ext cx="34287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500" y="1611300"/>
            <a:ext cx="6787454" cy="3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075" y="1641813"/>
            <a:ext cx="7169849" cy="33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MongoDB configuration du cluster: network access</a:t>
            </a:r>
            <a:endParaRPr/>
          </a:p>
        </p:txBody>
      </p:sp>
      <p:sp>
        <p:nvSpPr>
          <p:cNvPr id="1342" name="Google Shape;1342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3" name="Google Shape;1343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97" y="1317050"/>
            <a:ext cx="4875600" cy="28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944" y="2012603"/>
            <a:ext cx="4875600" cy="270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201"/>
          <p:cNvSpPr txBox="1"/>
          <p:nvPr/>
        </p:nvSpPr>
        <p:spPr>
          <a:xfrm>
            <a:off x="5962750" y="1152475"/>
            <a:ext cx="24999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00"/>
                </a:solidFill>
              </a:rPr>
              <a:t>Vous pouvez ajouter </a:t>
            </a:r>
            <a:r>
              <a:rPr b="1" lang="fr" sz="1050">
                <a:solidFill>
                  <a:srgbClr val="FFFF00"/>
                </a:solidFill>
              </a:rPr>
              <a:t>0.0.0.0/0 pour donner accès de n’importe quelle adresse !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Cliquer “Get started” et suivre les instructions d’installation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3"/>
            <a:ext cx="9144000" cy="405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MongoDB configuration du cluster: mongoDB user</a:t>
            </a:r>
            <a:endParaRPr/>
          </a:p>
        </p:txBody>
      </p:sp>
      <p:sp>
        <p:nvSpPr>
          <p:cNvPr id="1351" name="Google Shape;1351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88" y="1478813"/>
            <a:ext cx="629602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25" y="2005013"/>
            <a:ext cx="64579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MongoDB configuration du cluster: Connexion</a:t>
            </a:r>
            <a:endParaRPr/>
          </a:p>
        </p:txBody>
      </p:sp>
      <p:sp>
        <p:nvSpPr>
          <p:cNvPr id="1359" name="Google Shape;1359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2" y="1061525"/>
            <a:ext cx="4111500" cy="35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828" y="1108350"/>
            <a:ext cx="4512248" cy="35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651" y="1108350"/>
            <a:ext cx="4657051" cy="37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025" y="1895475"/>
            <a:ext cx="81343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collection “assignments”</a:t>
            </a:r>
            <a:endParaRPr/>
          </a:p>
        </p:txBody>
      </p:sp>
      <p:sp>
        <p:nvSpPr>
          <p:cNvPr id="1369" name="Google Shape;1369;p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5076625" cy="32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849" y="1568402"/>
            <a:ext cx="3691850" cy="30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439" y="1807471"/>
            <a:ext cx="2889883" cy="30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3" y="1501055"/>
            <a:ext cx="9143999" cy="334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688" y="1714500"/>
            <a:ext cx="57816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API avec NodeJS + Mongoose</a:t>
            </a:r>
            <a:endParaRPr/>
          </a:p>
        </p:txBody>
      </p:sp>
      <p:sp>
        <p:nvSpPr>
          <p:cNvPr id="1380" name="Google Shape;1380;p20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code du petit projet créant une API est disponible ici : </a:t>
            </a:r>
            <a:r>
              <a:rPr lang="fr" u="sng">
                <a:solidFill>
                  <a:schemeClr val="hlink"/>
                </a:solidFill>
                <a:hlinkClick r:id="rId3"/>
              </a:rPr>
              <a:t>api.zip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</a:t>
            </a:r>
            <a:r>
              <a:rPr lang="fr"/>
              <a:t>dézipper</a:t>
            </a:r>
            <a:r>
              <a:rPr lang="fr"/>
              <a:t> à côté de assignment-app, et faire “npm install”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Editer le code de serveur.js pour mettre votre propre URI de connexion à votre base (qu’on peut retrouver sur le site mongo, avec cluster/connect/connect application (slide 188)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Changer dans l’URI : nom / mot de passe (que vous retrouvez dans “database access”)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Changer le nom de la base pour mettre “assignments” à la place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Ca doit ressembler à ceci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2555"/>
            <a:ext cx="9143999" cy="61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205"/>
          <p:cNvSpPr txBox="1"/>
          <p:nvPr/>
        </p:nvSpPr>
        <p:spPr>
          <a:xfrm>
            <a:off x="421000" y="4051750"/>
            <a:ext cx="83694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Puis testez l’application en lançant “node server.js”, et en ouvrant l’URL </a:t>
            </a:r>
            <a:r>
              <a:rPr lang="fr" sz="1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http://localhost:8010/api/assignments</a:t>
            </a:r>
            <a:r>
              <a:rPr lang="fr" sz="1800">
                <a:solidFill>
                  <a:schemeClr val="lt2"/>
                </a:solidFill>
              </a:rPr>
              <a:t> ça doit afficher l’assignment ajouté précédemment.</a:t>
            </a:r>
            <a:endParaRPr/>
          </a:p>
        </p:txBody>
      </p:sp>
      <p:pic>
        <p:nvPicPr>
          <p:cNvPr id="1383" name="Google Shape;1383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0" y="3968897"/>
            <a:ext cx="9143999" cy="121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06"/>
          <p:cNvSpPr txBox="1"/>
          <p:nvPr>
            <p:ph type="title"/>
          </p:nvPr>
        </p:nvSpPr>
        <p:spPr>
          <a:xfrm>
            <a:off x="311700" y="445025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Etudiez le code (serveur.js, routes/assignments.js et model/assignments.js)</a:t>
            </a:r>
            <a:endParaRPr/>
          </a:p>
        </p:txBody>
      </p:sp>
      <p:sp>
        <p:nvSpPr>
          <p:cNvPr id="1389" name="Google Shape;1389;p206"/>
          <p:cNvSpPr txBox="1"/>
          <p:nvPr>
            <p:ph idx="1" type="body"/>
          </p:nvPr>
        </p:nvSpPr>
        <p:spPr>
          <a:xfrm>
            <a:off x="311700" y="1574525"/>
            <a:ext cx="8520600" cy="29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 rapport à l’an dernier, plusieurs nouvelles choses sont proposées ici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Avec </a:t>
            </a:r>
            <a:r>
              <a:rPr lang="fr" u="sng">
                <a:solidFill>
                  <a:schemeClr val="hlink"/>
                </a:solidFill>
                <a:hlinkClick r:id="rId3"/>
              </a:rPr>
              <a:t>express</a:t>
            </a:r>
            <a:r>
              <a:rPr lang="fr"/>
              <a:t> on utilise </a:t>
            </a:r>
            <a:r>
              <a:rPr b="1" lang="fr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app.route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/>
              <a:t>et non pas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app.get, app.post </a:t>
            </a:r>
            <a:r>
              <a:rPr lang="fr"/>
              <a:t>comme on a vu l’an dernier. C’est une feature d’express qui permet de définir les routes de manière plus élégante, notamment en les chaînant sur un même URI (ex: GET, POST, DELETE, UPDATE sur /assignment/:id)</a:t>
            </a:r>
            <a:br>
              <a:rPr lang="fr"/>
            </a:br>
            <a:br>
              <a:rPr lang="fr"/>
            </a:br>
            <a:br>
              <a:rPr lang="fr"/>
            </a:br>
            <a:br>
              <a:rPr lang="fr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On utilise </a:t>
            </a:r>
            <a:r>
              <a:rPr lang="fr" u="sng">
                <a:solidFill>
                  <a:schemeClr val="hlink"/>
                </a:solidFill>
                <a:hlinkClick r:id="rId5"/>
              </a:rPr>
              <a:t>Mongoose</a:t>
            </a:r>
            <a:r>
              <a:rPr lang="fr"/>
              <a:t> qui permet la validation par schéma et la génération automatique de requêtes.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0" name="Google Shape;1390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225" y="2749225"/>
            <a:ext cx="3555350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module HttpClient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08"/>
          <p:cNvSpPr txBox="1"/>
          <p:nvPr>
            <p:ph type="title"/>
          </p:nvPr>
        </p:nvSpPr>
        <p:spPr>
          <a:xfrm>
            <a:off x="311700" y="445025"/>
            <a:ext cx="85206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module HttpClient Va permettre de faire des appels Ajax vers des Web Services...</a:t>
            </a:r>
            <a:endParaRPr/>
          </a:p>
        </p:txBody>
      </p:sp>
      <p:sp>
        <p:nvSpPr>
          <p:cNvPr id="1401" name="Google Shape;1401;p208"/>
          <p:cNvSpPr txBox="1"/>
          <p:nvPr>
            <p:ph idx="1" type="body"/>
          </p:nvPr>
        </p:nvSpPr>
        <p:spPr>
          <a:xfrm>
            <a:off x="4932350" y="1536925"/>
            <a:ext cx="39000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l’importe dans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app.modules.ts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5" y="1587825"/>
            <a:ext cx="4143474" cy="35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208"/>
          <p:cNvSpPr txBox="1"/>
          <p:nvPr>
            <p:ph idx="1" type="body"/>
          </p:nvPr>
        </p:nvSpPr>
        <p:spPr>
          <a:xfrm>
            <a:off x="4932350" y="2250625"/>
            <a:ext cx="39000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l’injecte dans les composants ou services qui en ont besoin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208"/>
          <p:cNvSpPr txBox="1"/>
          <p:nvPr>
            <p:ph idx="1" type="body"/>
          </p:nvPr>
        </p:nvSpPr>
        <p:spPr>
          <a:xfrm>
            <a:off x="4932350" y="3577000"/>
            <a:ext cx="41436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 ses méthodes get, post, put delete etc.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5" name="Google Shape;1405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550" y="3091225"/>
            <a:ext cx="31813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08"/>
          <p:cNvPicPr preferRelativeResize="0"/>
          <p:nvPr/>
        </p:nvPicPr>
        <p:blipFill rotWithShape="1">
          <a:blip r:embed="rId5">
            <a:alphaModFix/>
          </a:blip>
          <a:srcRect b="0" l="0" r="1826" t="0"/>
          <a:stretch/>
        </p:blipFill>
        <p:spPr>
          <a:xfrm>
            <a:off x="5036550" y="4298700"/>
            <a:ext cx="4039400" cy="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mots encore sur RxJS...</a:t>
            </a:r>
            <a:endParaRPr/>
          </a:p>
        </p:txBody>
      </p:sp>
      <p:sp>
        <p:nvSpPr>
          <p:cNvPr id="1412" name="Google Shape;1412;p209"/>
          <p:cNvSpPr txBox="1"/>
          <p:nvPr>
            <p:ph idx="1" type="body"/>
          </p:nvPr>
        </p:nvSpPr>
        <p:spPr>
          <a:xfrm>
            <a:off x="311700" y="1152475"/>
            <a:ext cx="64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Très utilisé quand on programme en Angular,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l’a vu : fournir les de quoi manipuler des Observables,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Mais aussi très utilisé avec des requêtes asynchrones, notamment avec HttpClient</a:t>
            </a:r>
            <a:endParaRPr/>
          </a:p>
        </p:txBody>
      </p:sp>
      <p:pic>
        <p:nvPicPr>
          <p:cNvPr id="1413" name="Google Shape;141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138" y="1466850"/>
            <a:ext cx="21621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de HTTP GET dans le service assignments</a:t>
            </a:r>
            <a:endParaRPr/>
          </a:p>
        </p:txBody>
      </p:sp>
      <p:sp>
        <p:nvSpPr>
          <p:cNvPr id="1419" name="Google Shape;1419;p210"/>
          <p:cNvSpPr txBox="1"/>
          <p:nvPr>
            <p:ph idx="1" type="body"/>
          </p:nvPr>
        </p:nvSpPr>
        <p:spPr>
          <a:xfrm>
            <a:off x="6430225" y="1866350"/>
            <a:ext cx="2742000" cy="23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Et pas besoin de modifier le composant qui utilise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getAssignments() </a:t>
            </a:r>
            <a:r>
              <a:rPr lang="fr"/>
              <a:t>car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this.http.get(...) </a:t>
            </a:r>
            <a:r>
              <a:rPr lang="fr"/>
              <a:t>renvoie un Observable !</a:t>
            </a:r>
            <a:endParaRPr/>
          </a:p>
        </p:txBody>
      </p:sp>
      <p:pic>
        <p:nvPicPr>
          <p:cNvPr id="1420" name="Google Shape;1420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4225"/>
            <a:ext cx="6081899" cy="25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5" y="3616024"/>
            <a:ext cx="8552225" cy="21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Tester l’application</a:t>
            </a:r>
            <a:endParaRPr/>
          </a:p>
        </p:txBody>
      </p:sp>
      <p:sp>
        <p:nvSpPr>
          <p:cNvPr id="1427" name="Google Shape;1427;p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 cela ne marche pas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Vérifier avec les devtools, onglet Network/filtre XhR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Vérifier dans la console du serveur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Vérifier l’URI dans le code du serveur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Vérifier qu’on a bien autorisé l’accès à la base dans le dashboard de Mongo Atlas (au pire, mettez 0.0.0.0/0 comme adresse IP pour autoriser de partout)</a:t>
            </a:r>
            <a:endParaRPr/>
          </a:p>
        </p:txBody>
      </p:sp>
      <p:pic>
        <p:nvPicPr>
          <p:cNvPr id="1428" name="Google Shape;142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67501" cy="40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1-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44256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Ouvrir</a:t>
            </a:r>
            <a:r>
              <a:rPr lang="fr"/>
              <a:t> un nouveau terminal dans Visual Studio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Dans le répertoire du projet, installe Angular Material et Animations: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○"/>
            </a:pPr>
            <a:r>
              <a:rPr b="1" lang="fr" sz="1850">
                <a:solidFill>
                  <a:srgbClr val="FF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 add @angular/material</a:t>
            </a:r>
            <a:endParaRPr b="1" sz="1850">
              <a:solidFill>
                <a:srgbClr val="FF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Répondre aux questions en appuyant sur ENTRÉE (default)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AutoNum type="arabicPeriod"/>
            </a:pPr>
            <a:r>
              <a:rPr lang="fr"/>
              <a:t>Vérifier dans le fichier 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package.json </a:t>
            </a:r>
            <a:r>
              <a:rPr lang="fr"/>
              <a:t>que les dépendances sont bien là</a:t>
            </a:r>
            <a:r>
              <a:rPr lang="fr" sz="1850">
                <a:solidFill>
                  <a:srgbClr val="FFFFFF"/>
                </a:solidFill>
                <a:highlight>
                  <a:srgbClr val="1E1E1E"/>
                </a:highlight>
              </a:rPr>
              <a:t>.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50">
              <a:solidFill>
                <a:srgbClr val="FF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00" y="1543400"/>
            <a:ext cx="4094900" cy="29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Ok, mais si on clique pour avoir de détail ça ne marche pas...</a:t>
            </a:r>
            <a:endParaRPr/>
          </a:p>
        </p:txBody>
      </p:sp>
      <p:sp>
        <p:nvSpPr>
          <p:cNvPr id="1434" name="Google Shape;1434;p212"/>
          <p:cNvSpPr txBox="1"/>
          <p:nvPr>
            <p:ph idx="1" type="body"/>
          </p:nvPr>
        </p:nvSpPr>
        <p:spPr>
          <a:xfrm>
            <a:off x="311700" y="4172225"/>
            <a:ext cx="85206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Exercice : à vous de faire marcher cela !</a:t>
            </a:r>
            <a:endParaRPr/>
          </a:p>
        </p:txBody>
      </p:sp>
      <p:pic>
        <p:nvPicPr>
          <p:cNvPr id="1435" name="Google Shape;143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1100"/>
            <a:ext cx="7136699" cy="2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Correction:</a:t>
            </a:r>
            <a:endParaRPr/>
          </a:p>
        </p:txBody>
      </p:sp>
      <p:sp>
        <p:nvSpPr>
          <p:cNvPr id="1441" name="Google Shape;1441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2" name="Google Shape;144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75" y="1152463"/>
            <a:ext cx="71628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Requêtes POST et PUT </a:t>
            </a:r>
            <a:endParaRPr/>
          </a:p>
        </p:txBody>
      </p:sp>
      <p:sp>
        <p:nvSpPr>
          <p:cNvPr id="1448" name="Google Shape;1448;p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allons voir comment insérer un nouvel assignment à l’aide d’une requête HTTP POST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Et comment modifier un assignment à l’aide d’une requête PUT</a:t>
            </a:r>
            <a:endParaRPr/>
          </a:p>
        </p:txBody>
      </p:sp>
      <p:pic>
        <p:nvPicPr>
          <p:cNvPr id="1449" name="Google Shape;1449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228600"/>
            <a:ext cx="60198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 assignment (POST)</a:t>
            </a:r>
            <a:endParaRPr/>
          </a:p>
        </p:txBody>
      </p:sp>
      <p:sp>
        <p:nvSpPr>
          <p:cNvPr id="1455" name="Google Shape;1455;p2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958" y="1152477"/>
            <a:ext cx="6522078" cy="37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88" y="1279525"/>
            <a:ext cx="80295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034" y="1017725"/>
            <a:ext cx="4237917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</a:t>
            </a:r>
            <a:r>
              <a:rPr lang="fr"/>
              <a:t> d’un assignment (PUT)</a:t>
            </a:r>
            <a:endParaRPr/>
          </a:p>
        </p:txBody>
      </p:sp>
      <p:sp>
        <p:nvSpPr>
          <p:cNvPr id="1464" name="Google Shape;1464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5" name="Google Shape;146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363"/>
            <a:ext cx="74104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375" y="1652750"/>
            <a:ext cx="6375275" cy="3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5250" y="1784351"/>
            <a:ext cx="6277125" cy="327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d’un assignment (DELETE)</a:t>
            </a:r>
            <a:endParaRPr/>
          </a:p>
        </p:txBody>
      </p:sp>
      <p:sp>
        <p:nvSpPr>
          <p:cNvPr id="1473" name="Google Shape;1473;p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4" name="Google Shape;1474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4554851" cy="37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217"/>
          <p:cNvSpPr txBox="1"/>
          <p:nvPr/>
        </p:nvSpPr>
        <p:spPr>
          <a:xfrm>
            <a:off x="5109650" y="2556175"/>
            <a:ext cx="3282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7B7B7"/>
                </a:solidFill>
              </a:rPr>
              <a:t>Similaire au getAssignment avec un id dans l’URI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476" name="Google Shape;147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3" y="1317850"/>
            <a:ext cx="7544574" cy="38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425" y="1530950"/>
            <a:ext cx="8286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950" y="1964650"/>
            <a:ext cx="6796600" cy="30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4624" y="1076275"/>
            <a:ext cx="5458775" cy="4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Opérateurs fournis par le module RxJS</a:t>
            </a:r>
            <a:endParaRPr/>
          </a:p>
        </p:txBody>
      </p:sp>
      <p:sp>
        <p:nvSpPr>
          <p:cNvPr id="1485" name="Google Shape;1485;p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Semblable à JavaScript. Permet d’appliquer une fonction sur chaque élément d’une collection associée à un Observable.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Pipe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Permet de “chaîner plusieurs fonctions” pour traiter un Observable avant de le retourner.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catchError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Intercepte les Observables qui ont “échoué”, qui ont provoqué une erreur (mauvaise requête, URI, permissions, etc.).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Utile pour débugger les Observables.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Filter, pair, ….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d’utilisation des opérateurs “pipe” et “map”</a:t>
            </a:r>
            <a:endParaRPr/>
          </a:p>
        </p:txBody>
      </p:sp>
      <p:sp>
        <p:nvSpPr>
          <p:cNvPr id="1491" name="Google Shape;1491;p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2" name="Google Shape;1492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5700"/>
            <a:ext cx="72961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94729"/>
            <a:ext cx="9143999" cy="255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88098"/>
            <a:ext cx="9143999" cy="294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20"/>
          <p:cNvSpPr txBox="1"/>
          <p:nvPr>
            <p:ph type="title"/>
          </p:nvPr>
        </p:nvSpPr>
        <p:spPr>
          <a:xfrm>
            <a:off x="311700" y="445025"/>
            <a:ext cx="8520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peut mettre plusieurs fonctions dans pipe. Ici on utilise l’opérateur tap pour </a:t>
            </a:r>
            <a:r>
              <a:rPr lang="fr"/>
              <a:t>débugger</a:t>
            </a:r>
            <a:r>
              <a:rPr lang="fr"/>
              <a:t>...</a:t>
            </a:r>
            <a:endParaRPr/>
          </a:p>
        </p:txBody>
      </p:sp>
      <p:sp>
        <p:nvSpPr>
          <p:cNvPr id="1500" name="Google Shape;1500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1227"/>
            <a:ext cx="9143999" cy="351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0" y="1835425"/>
            <a:ext cx="91440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erreurs: utilisation de l’opérateur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catchError</a:t>
            </a:r>
            <a:r>
              <a:rPr lang="fr"/>
              <a:t> dans le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pipe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8" name="Google Shape;1508;p221"/>
          <p:cNvSpPr txBox="1"/>
          <p:nvPr>
            <p:ph idx="1" type="body"/>
          </p:nvPr>
        </p:nvSpPr>
        <p:spPr>
          <a:xfrm>
            <a:off x="311700" y="1500850"/>
            <a:ext cx="85206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9" name="Google Shape;1509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538725"/>
            <a:ext cx="5726949" cy="34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221"/>
          <p:cNvSpPr txBox="1"/>
          <p:nvPr/>
        </p:nvSpPr>
        <p:spPr>
          <a:xfrm>
            <a:off x="6192500" y="1974888"/>
            <a:ext cx="23940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E</a:t>
            </a:r>
            <a:r>
              <a:rPr lang="fr">
                <a:solidFill>
                  <a:srgbClr val="999999"/>
                </a:solidFill>
              </a:rPr>
              <a:t>t pour tester: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on arrête l’API (on arrête le node server.js qui tournait sur le port 8010)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On demande à voir le détail d’un assignment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fr">
                <a:solidFill>
                  <a:srgbClr val="999999"/>
                </a:solidFill>
              </a:rPr>
              <a:t>On n’oublie pas de regarder la console de debug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511" name="Google Shape;1511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0187"/>
            <a:ext cx="9144001" cy="374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Thèmes</a:t>
            </a:r>
            <a:r>
              <a:rPr lang="fr"/>
              <a:t> ?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Parmi les questions posées auxquelles vous avez répondu par ENTREE, il y avait le thème graphique choisi… vous pourrez en tester d’autres par la suite. La documentation est dans la page Get Started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52" y="2253000"/>
            <a:ext cx="6053901" cy="2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22"/>
          <p:cNvSpPr txBox="1"/>
          <p:nvPr>
            <p:ph type="title"/>
          </p:nvPr>
        </p:nvSpPr>
        <p:spPr>
          <a:xfrm>
            <a:off x="311700" y="445025"/>
            <a:ext cx="87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Ici code nécessaire (pour le catchError, à copier/coller</a:t>
            </a:r>
            <a:endParaRPr/>
          </a:p>
        </p:txBody>
      </p:sp>
      <p:sp>
        <p:nvSpPr>
          <p:cNvPr id="1517" name="Google Shape;1517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méthode à ajouter dans le service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handleError&lt;T&gt;(operation: any, result?: T) {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(error: any): Observable&lt;T&gt;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console.log(error); </a:t>
            </a:r>
            <a:r>
              <a:rPr b="1" lang="fr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pour afficher dans la console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console.log(operation + </a:t>
            </a:r>
            <a:r>
              <a:rPr b="1"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a échoué '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error.message);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of(result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T);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la ligne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catchError</a:t>
            </a:r>
            <a:r>
              <a:rPr lang="fr"/>
              <a:t> à ajouter dans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pipe(...)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catchError(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.handleError&lt;any&gt;(</a:t>
            </a:r>
            <a:r>
              <a:rPr b="1"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'### catchError: getAssignments by id avec id='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id))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Complément sur 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HttpClient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3" name="Google Shape;1523;p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peut aussi passer des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HttpOptions</a:t>
            </a:r>
            <a:r>
              <a:rPr lang="fr"/>
              <a:t> aux requêtes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GET, PUT, POST, DELETE</a:t>
            </a:r>
            <a:r>
              <a:rPr lang="fr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Ceci permet d’envoyer des en-têtes HTTP personnalisés,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Par exemple pour demander un format de données particulier comme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application/json</a:t>
            </a:r>
            <a:r>
              <a:rPr lang="fr"/>
              <a:t>,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application/xml</a:t>
            </a:r>
            <a:r>
              <a:rPr lang="fr"/>
              <a:t>, avec l’en-tête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Content-type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Ou demander une langue particulière,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Ou envoyer un en-tête CORS particulier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allow:* </a:t>
            </a:r>
            <a:r>
              <a:rPr lang="fr"/>
              <a:t> par ex.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4" name="Google Shape;152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6275"/>
            <a:ext cx="5932006" cy="39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38" y="2886063"/>
            <a:ext cx="91344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Pagination avec Mongoose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Première étape : peupler la Base avec un grand nombre d’assignments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Premier travail : peupler la BD avec quelques centaines de données</a:t>
            </a:r>
            <a:endParaRPr/>
          </a:p>
        </p:txBody>
      </p:sp>
      <p:sp>
        <p:nvSpPr>
          <p:cNvPr id="1541" name="Google Shape;1541;p226"/>
          <p:cNvSpPr txBox="1"/>
          <p:nvPr>
            <p:ph idx="1" type="body"/>
          </p:nvPr>
        </p:nvSpPr>
        <p:spPr>
          <a:xfrm>
            <a:off x="311700" y="1098275"/>
            <a:ext cx="85206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 à faire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Utiliser un des sites de génération de données dans le document qui propose </a:t>
            </a:r>
            <a:r>
              <a:rPr lang="fr" u="sng">
                <a:solidFill>
                  <a:schemeClr val="hlink"/>
                </a:solidFill>
                <a:hlinkClick r:id="rId3"/>
              </a:rPr>
              <a:t>les meilleurs outils pour le développeur Web</a:t>
            </a:r>
            <a:r>
              <a:rPr lang="fr"/>
              <a:t> (chercher “générer des données de test en JSON” dans le doc)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Récupérer les données JSON pour 500 assignments, les mettre dans un fichier data.ts par exemple, dans le répertoire “shared”,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Modifier le service de gestion des assignmen</a:t>
            </a:r>
            <a:r>
              <a:rPr lang="fr"/>
              <a:t>ts</a:t>
            </a:r>
            <a:r>
              <a:rPr lang="fr"/>
              <a:t>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Importer le fichier data.ts,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Ajouter une méthode “peuplerBD()” qui va insérer les 500 assignments,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Ajouter dans le composant principal app.component, un bouton “PeuplerBD” qui appelle la méthode précédente du service.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Vérifier sur mongodb.com que ça marche, que la base a bien été peuplée...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Importer les données json</a:t>
            </a:r>
            <a:endParaRPr/>
          </a:p>
        </p:txBody>
      </p:sp>
      <p:sp>
        <p:nvSpPr>
          <p:cNvPr id="1547" name="Google Shape;1547;p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est très facile de transformer les données JSON en variable exportée depuis un fichier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data.ts</a:t>
            </a:r>
            <a:r>
              <a:rPr lang="fr"/>
              <a:t>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bdInitialAssignments =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lang="fr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nom: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'Tresom'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dateDeRendu: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'5/5/2020'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rendu: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lang="fr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nom: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'Zathin'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dateDeRendu: 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'4/27/2021'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rendu: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b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…</a:t>
            </a:r>
            <a:b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bdInitialAssignments };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l’import dans le service :</a:t>
            </a:r>
            <a:br>
              <a:rPr lang="fr"/>
            </a:b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bdInitialAssignments }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'./data'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Astuce : on peut importer du JSON directement dans un fichier typescript</a:t>
            </a:r>
            <a:endParaRPr/>
          </a:p>
        </p:txBody>
      </p:sp>
      <p:sp>
        <p:nvSpPr>
          <p:cNvPr id="1553" name="Google Shape;1553;p228"/>
          <p:cNvSpPr txBox="1"/>
          <p:nvPr>
            <p:ph idx="1" type="body"/>
          </p:nvPr>
        </p:nvSpPr>
        <p:spPr>
          <a:xfrm>
            <a:off x="311700" y="1503175"/>
            <a:ext cx="43023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1 - Dans </a:t>
            </a:r>
            <a:r>
              <a:rPr b="1" lang="fr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tsconfig.app.json</a:t>
            </a:r>
            <a:r>
              <a:rPr lang="fr" sz="1400"/>
              <a:t> à la racine du projet, on va modifier les options du compilateur typescript pour qu’il accepte les imports de fichiers json: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/>
              <a:t>2 - On suppose qu’on a du JSON dans un fichier assignments.json, on peut l’importer comme cela :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data </a:t>
            </a:r>
            <a:r>
              <a:rPr b="1"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fr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"assignments.json"</a:t>
            </a:r>
            <a:endParaRPr b="1"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</p:txBody>
      </p:sp>
      <p:sp>
        <p:nvSpPr>
          <p:cNvPr id="1554" name="Google Shape;1554;p228"/>
          <p:cNvSpPr txBox="1"/>
          <p:nvPr/>
        </p:nvSpPr>
        <p:spPr>
          <a:xfrm>
            <a:off x="366000" y="2330600"/>
            <a:ext cx="2810400" cy="15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"extends"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"./tsconfig.json"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"compilerOptions"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"resolveJsonModule": true,</a:t>
            </a:r>
            <a:endParaRPr b="1" sz="9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"outDir"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"./out-tsc/app"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"types"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[]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555" name="Google Shape;1555;p228"/>
          <p:cNvSpPr txBox="1"/>
          <p:nvPr>
            <p:ph idx="1" type="body"/>
          </p:nvPr>
        </p:nvSpPr>
        <p:spPr>
          <a:xfrm>
            <a:off x="4810250" y="1616350"/>
            <a:ext cx="4302300" cy="3579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3 - Exemple de contenu :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b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"nom"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"Devoir 1"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"dateDeRendu"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"2020-09-08 </a:t>
            </a:r>
            <a:b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05:06:09"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"rendu"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"nom"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"Devoir 2"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"dateDeRendu"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"2020-04-28 </a:t>
            </a:r>
            <a:b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18:34:08"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9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"rendu"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4</a:t>
            </a:r>
            <a:r>
              <a:rPr lang="fr" sz="1400"/>
              <a:t> - Exemple d’utilisation après l’import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assignmentsJson: any = (data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any).default;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peuplerBD(){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= </a:t>
            </a:r>
            <a:r>
              <a:rPr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i &lt;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.assignmentsJson.length; i++) </a:t>
            </a:r>
            <a:b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{...}</a:t>
            </a:r>
            <a:b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1 du code pour peupler la base</a:t>
            </a:r>
            <a:endParaRPr/>
          </a:p>
        </p:txBody>
      </p:sp>
      <p:sp>
        <p:nvSpPr>
          <p:cNvPr id="1561" name="Google Shape;1561;p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simple et naïve (on ne peut pas être prévenu de quand l’opération est terminée)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229"/>
          <p:cNvSpPr txBox="1"/>
          <p:nvPr/>
        </p:nvSpPr>
        <p:spPr>
          <a:xfrm>
            <a:off x="431325" y="1999875"/>
            <a:ext cx="6946200" cy="30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peuplerBD() {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bdInitialAssignments.forEach(a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nouvelAssignment =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Assignment();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nouvelAssignment.nom = a.nom;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nouvelAssignment.id = a.id;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nouvelAssignment.dateDeRendu =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Date(a.dateDeRendu);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nouvelAssignment.rendu = a.rendu;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.addAssignment(nouvelAssignment)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.subscribe(reponse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console.log(reponse.message);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2 du</a:t>
            </a:r>
            <a:r>
              <a:rPr lang="fr"/>
              <a:t> code pour peupler la base</a:t>
            </a:r>
            <a:endParaRPr/>
          </a:p>
        </p:txBody>
      </p:sp>
      <p:sp>
        <p:nvSpPr>
          <p:cNvPr id="1568" name="Google Shape;1568;p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</a:t>
            </a:r>
            <a:r>
              <a:rPr lang="fr" u="sng"/>
              <a:t>permettant d’appeler un subscribe une fois que tous les inserts ont été effectués</a:t>
            </a:r>
            <a:r>
              <a:rPr lang="fr"/>
              <a:t> (utilisation de l’opérateur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forkJoin</a:t>
            </a:r>
            <a:r>
              <a:rPr lang="fr"/>
              <a:t> de rxjs)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230"/>
          <p:cNvSpPr txBox="1"/>
          <p:nvPr/>
        </p:nvSpPr>
        <p:spPr>
          <a:xfrm>
            <a:off x="135050" y="1941450"/>
            <a:ext cx="4842900" cy="31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peuplerBDAvecForkJoin(): Observable&lt;any&gt; {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appelsVersAddAssignment = [];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bdInitialAssignments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.forEach((a) </a:t>
            </a:r>
            <a:r>
              <a:rPr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nouvelAssignment = </a:t>
            </a:r>
            <a:r>
              <a:rPr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Assignment();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nouvelAssignment.id = a.id;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nouvelAssignment.nom = a.nom;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nouvelAssignment.dateDeRendu = </a:t>
            </a:r>
            <a:r>
              <a:rPr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Date(a.dateDeRendu);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nouvelAssignment.rendu = a.rendu;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appelsVersAddAssignment.push(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.addAssignment(nouvelAssignment));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forkJoin(appelsVersAddAssignment);</a:t>
            </a: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renvoie un seul Observable pour dire que c'est fini</a:t>
            </a:r>
            <a:endParaRPr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/>
          </a:p>
        </p:txBody>
      </p:sp>
      <p:sp>
        <p:nvSpPr>
          <p:cNvPr id="1570" name="Google Shape;1570;p230"/>
          <p:cNvSpPr txBox="1"/>
          <p:nvPr/>
        </p:nvSpPr>
        <p:spPr>
          <a:xfrm>
            <a:off x="5082500" y="1941450"/>
            <a:ext cx="3888600" cy="307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dans le composant principal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peuplerBD() {</a:t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version naive et simple</a:t>
            </a:r>
            <a:endParaRPr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//this.assignmentsService.peuplerBD();</a:t>
            </a:r>
            <a:endParaRPr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meilleure version :</a:t>
            </a:r>
            <a:endParaRPr sz="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.assignmentsService.peuplerBDAvecForkJoin()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.subscribe(()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 BD A ETE PEUPLEE, TOUS LES ASSIGNMENTS AJOUTES</a:t>
            </a:r>
            <a:r>
              <a:rPr b="1" lang="fr" sz="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ON RE-AFFICHE LA LISTE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")</a:t>
            </a:r>
            <a:r>
              <a:rPr b="1" lang="fr" sz="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// replaceUrl = true = force le refresh, même si</a:t>
            </a:r>
            <a:endParaRPr b="1" sz="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// on est déjà sur la page d’accueil</a:t>
            </a:r>
            <a:endParaRPr b="1" sz="800">
              <a:solidFill>
                <a:srgbClr val="CD313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.router.navigate([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"/home"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{replaceUrl: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2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Deuxième étape : modification du back-end pour gérer la pagination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Angular Material : types de composants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52475"/>
            <a:ext cx="50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Formulaires et input fields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Navigation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Boutons et indicateurs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Popups et Modals (dialogues bloquants)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Prenez le temps de visiter et tester : </a:t>
            </a:r>
            <a:r>
              <a:rPr lang="fr" sz="2800" u="sng">
                <a:solidFill>
                  <a:schemeClr val="hlink"/>
                </a:solidFill>
                <a:hlinkClick r:id="rId3"/>
              </a:rPr>
              <a:t>https://material.angular.io/components/categories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175" y="1328300"/>
            <a:ext cx="3434099" cy="306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le back-end pour utiliser la pagination</a:t>
            </a:r>
            <a:endParaRPr/>
          </a:p>
        </p:txBody>
      </p:sp>
      <p:sp>
        <p:nvSpPr>
          <p:cNvPr id="1581" name="Google Shape;1581;p232"/>
          <p:cNvSpPr txBox="1"/>
          <p:nvPr>
            <p:ph idx="1" type="body"/>
          </p:nvPr>
        </p:nvSpPr>
        <p:spPr>
          <a:xfrm>
            <a:off x="311700" y="11524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utiliser le plugin Mongoose </a:t>
            </a:r>
            <a:r>
              <a:rPr lang="fr" u="sng">
                <a:solidFill>
                  <a:schemeClr val="hlink"/>
                </a:solidFill>
                <a:hlinkClick r:id="rId3"/>
              </a:rPr>
              <a:t>Paginate V2</a:t>
            </a:r>
            <a:r>
              <a:rPr lang="fr"/>
              <a:t> (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mongoose-aggregate-paginate-v2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Très peu de modifications sont requises.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Dans la déclaration du modèle Mongoose : deux lignes à ajouter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582" name="Google Shape;1582;p232"/>
          <p:cNvSpPr txBox="1"/>
          <p:nvPr/>
        </p:nvSpPr>
        <p:spPr>
          <a:xfrm>
            <a:off x="311700" y="2873000"/>
            <a:ext cx="4718700" cy="22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mongoose = require(</a:t>
            </a:r>
            <a:r>
              <a:rPr lang="fr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"mongoose"</a:t>
            </a: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aggregatePaginate = require(</a:t>
            </a:r>
            <a:r>
              <a:rPr b="1" lang="fr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"mongoose-aggregate-paginate-v2"</a:t>
            </a:r>
            <a:r>
              <a:rPr b="1"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Schema = mongoose.Schema;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AssignmentSchema = Schema({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Number,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dateDeRendu: Date,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nom: String,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rendu: Boolean,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AssignmentSchema.plugin(aggregatePaginate);</a:t>
            </a:r>
            <a:endParaRPr b="1"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C'est à travers ce modèle Mongoose qu'on pourra faire le CRUD</a:t>
            </a:r>
            <a:endParaRPr sz="7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module.exports = mongoose.model(</a:t>
            </a:r>
            <a:r>
              <a:rPr lang="fr" sz="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"Assignment"</a:t>
            </a:r>
            <a:r>
              <a:rPr lang="fr" sz="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AssignmentSchema);</a:t>
            </a:r>
            <a:endParaRPr sz="7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modifier le back-end pour utiliser la pagination</a:t>
            </a:r>
            <a:endParaRPr/>
          </a:p>
        </p:txBody>
      </p:sp>
      <p:sp>
        <p:nvSpPr>
          <p:cNvPr id="1588" name="Google Shape;1588;p233"/>
          <p:cNvSpPr txBox="1"/>
          <p:nvPr>
            <p:ph idx="1" type="body"/>
          </p:nvPr>
        </p:nvSpPr>
        <p:spPr>
          <a:xfrm>
            <a:off x="311700" y="115247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on modifie l’implémentation de la route pour obtenir plusieurs assignments 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233"/>
          <p:cNvSpPr txBox="1"/>
          <p:nvPr/>
        </p:nvSpPr>
        <p:spPr>
          <a:xfrm>
            <a:off x="339850" y="1559400"/>
            <a:ext cx="4869000" cy="34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Récupérer tous les assignments (GET)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getAssignments(req, res)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aggregateQuery = Assignment.aggregate();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Assignment.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aggregatePaginate(aggregateQuery,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page: parseInt(</a:t>
            </a:r>
            <a:r>
              <a:rPr b="1" lang="f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req.query.page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|| </a:t>
            </a:r>
            <a:r>
              <a:rPr b="1"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limit: parseInt(</a:t>
            </a:r>
            <a:r>
              <a:rPr b="1" lang="f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req.query.limit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|| </a:t>
            </a:r>
            <a:r>
              <a:rPr b="1"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b="1"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(err, assignments)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(err) {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res.send(err);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res.send(assignments);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9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0" name="Google Shape;1590;p233"/>
          <p:cNvSpPr txBox="1"/>
          <p:nvPr/>
        </p:nvSpPr>
        <p:spPr>
          <a:xfrm>
            <a:off x="5411450" y="1905775"/>
            <a:ext cx="3463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lt2"/>
                </a:solidFill>
              </a:rPr>
              <a:t>On va devoir passer en paramètres dans l’URL, sous forme de “queries”, la </a:t>
            </a:r>
            <a:r>
              <a:rPr b="1" lang="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lang="fr" sz="1800">
                <a:solidFill>
                  <a:schemeClr val="lt2"/>
                </a:solidFill>
              </a:rPr>
              <a:t> demandée et le nombre d’assignments demandés (</a:t>
            </a:r>
            <a:r>
              <a:rPr b="1" lang="fr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fr" sz="1800">
                <a:solidFill>
                  <a:schemeClr val="lt2"/>
                </a:solidFill>
              </a:rPr>
              <a:t>)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34"/>
          <p:cNvSpPr txBox="1"/>
          <p:nvPr>
            <p:ph type="title"/>
          </p:nvPr>
        </p:nvSpPr>
        <p:spPr>
          <a:xfrm>
            <a:off x="311700" y="445025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Une requête envoyée sur </a:t>
            </a:r>
            <a:r>
              <a:rPr lang="fr" sz="2500" u="sng">
                <a:solidFill>
                  <a:schemeClr val="hlink"/>
                </a:solidFill>
                <a:hlinkClick r:id="rId3"/>
              </a:rPr>
              <a:t>http://localhost:8010/api/assignments</a:t>
            </a:r>
            <a:r>
              <a:rPr lang="fr" sz="2500"/>
              <a:t> renvoie maintenant</a:t>
            </a:r>
            <a:endParaRPr sz="2500"/>
          </a:p>
        </p:txBody>
      </p:sp>
      <p:pic>
        <p:nvPicPr>
          <p:cNvPr id="1596" name="Google Shape;1596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1" y="2102271"/>
            <a:ext cx="3100325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447" y="0"/>
            <a:ext cx="46095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 du client</a:t>
            </a:r>
            <a:endParaRPr/>
          </a:p>
        </p:txBody>
      </p:sp>
      <p:sp>
        <p:nvSpPr>
          <p:cNvPr id="1603" name="Google Shape;1603;p235"/>
          <p:cNvSpPr txBox="1"/>
          <p:nvPr>
            <p:ph idx="1" type="body"/>
          </p:nvPr>
        </p:nvSpPr>
        <p:spPr>
          <a:xfrm>
            <a:off x="235500" y="1228675"/>
            <a:ext cx="37665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AssignmentsComponent </a:t>
            </a:r>
            <a:r>
              <a:rPr b="1" lang="f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page: number=</a:t>
            </a:r>
            <a:r>
              <a:rPr b="1"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limit: number=</a:t>
            </a:r>
            <a:r>
              <a:rPr b="1" lang="f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totalDocs: number;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totalPages: number;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hasPrevPage: boolean;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prevPage: number;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hasNextPage: boolean;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nextPage: number;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/>
          </a:p>
        </p:txBody>
      </p:sp>
      <p:sp>
        <p:nvSpPr>
          <p:cNvPr id="1604" name="Google Shape;1604;p235"/>
          <p:cNvSpPr txBox="1"/>
          <p:nvPr/>
        </p:nvSpPr>
        <p:spPr>
          <a:xfrm>
            <a:off x="4204600" y="1534950"/>
            <a:ext cx="4731900" cy="289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ngOnInit()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.assignmentsService.getAssignmentsPagine(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.page,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.limit)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.subscribe(data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.assignments = data.docs;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.page = data.page;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.limit = data.limit;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.totalDocs = data.totalDocs;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.totalPages = data.totalPages;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.hasPrevPage = data.hasPrevPage;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.prevPage = data.prevPage;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.hasNextPage = data.hasNextPage;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.nextPage = data.nextPage;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f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"données reçues"</a:t>
            </a: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b="1" sz="8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3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Exercice à faire : faire une GUI de pagination</a:t>
            </a:r>
            <a:endParaRPr/>
          </a:p>
        </p:txBody>
      </p:sp>
      <p:sp>
        <p:nvSpPr>
          <p:cNvPr id="1610" name="Google Shape;1610;p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un premier temps, juste avec des boutons page précédente, page suivante, première page, dernière page, etc. afficher le nombre de documents total, de page total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Dans un second temps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Mettre en grisé (disabled) les boutons si on est sur la première ou dernière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Regarder dans Angular Material les widgets de pagination et essayer de les utiliser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premier composant stylé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ajouter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MatButtonModule</a:t>
            </a:r>
            <a:r>
              <a:rPr lang="fr"/>
              <a:t> dans le fichier src/app/app.module.ts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46" y="1727100"/>
            <a:ext cx="453211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premier composant stylé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2 : effacer le contenu du template HTML du composant “root”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src/app/app.component.html</a:t>
            </a:r>
            <a:r>
              <a:rPr lang="fr"/>
              <a:t> et mettre ceci à l’intérieur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mat-button</a:t>
            </a: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Regardez le résultat, cliquez le bouton, vous devez voir une animation.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premier composant stylé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38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3 : allez sur la page d’exemple des boutons sur le site material.angular.io et copiez-collez le code HTML de l’exemple dans le template du composant app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Faites de même avec la partie CSS, copiez-là dans app.component.css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Testez !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800" y="1170125"/>
            <a:ext cx="42333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Mais, ça marche ou bien ça ne marche pas ???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695275"/>
            <a:ext cx="468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avez bien regardé les erreurs dans le terminal de compilation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Dans la console du navigateur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Que s’est-il passé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Exercice : faire marcher l’exemple pour qu’il ressemble à ce qui est sur la droite et qu’il n’y ait plus de messages d’erreurs.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Angular est </a:t>
            </a:r>
            <a:r>
              <a:rPr lang="fr"/>
              <a:t>TRÈS</a:t>
            </a:r>
            <a:r>
              <a:rPr lang="fr"/>
              <a:t> CAPRICIEUX. Parfois il faut relancer “ng serve” pour que ça compile. Oublier des modules casse souvent la recompilation à chaud.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600" y="1673050"/>
            <a:ext cx="3840599" cy="294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oui il faut importer et déclarer les modules dans app.modules.ts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550600"/>
            <a:ext cx="85206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926" y="1070425"/>
            <a:ext cx="5480150" cy="3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2 - Création de composants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va voir dans cette section</a:t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Création de composants avec CLI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Directives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Styling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Data Binding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Transmission de données d’un composant à un autre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Qu’est ce qu’Angular 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Créer sa première application en mode CLI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Styler les composants avec Angular Material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Première partie : live coding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Afficher le composant dans un composant parent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Utiliser “l’interpolation” pour afficher les données de variables TypeScript dans un template : MVC -&gt; MVVM (Model-View-View-Model c’est-à-dire le MVC quand on a pas besoin de le faire! C’est le “binding” automatique entre variables et vue)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 avec CLI</a:t>
            </a:r>
            <a:endParaRPr/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11700" y="1152475"/>
            <a:ext cx="8520600" cy="3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un terminal (typiquement dans VS Code),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Dans le répertoire racine du projet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generate component &lt;nom-du-composant&gt;</a:t>
            </a:r>
            <a:r>
              <a:rPr lang="fr"/>
              <a:t>, peut-être abrégé par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c &lt;nom-du-composant&gt;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 on ne veut pas générer le fichier servant aux tests unitaires, la commande recommandée est donc : </a:t>
            </a:r>
            <a:br>
              <a:rPr lang="fr"/>
            </a:br>
            <a:r>
              <a:rPr b="1" lang="fr" sz="2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ng g c --skipTests='true' &lt;nom-du-composant&gt;</a:t>
            </a:r>
            <a:endParaRPr b="1" sz="23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ourier New"/>
              <a:buChar char="●"/>
            </a:pPr>
            <a:r>
              <a:rPr b="1" lang="fr" sz="2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EXECUTEZ DONC : </a:t>
            </a:r>
            <a:br>
              <a:rPr b="1" lang="fr" sz="2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fr" sz="2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ng g c --skipTests=true assignments</a:t>
            </a:r>
            <a:endParaRPr b="1" sz="2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 avec CLI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515973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736" y="1330625"/>
            <a:ext cx="5011540" cy="31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 avec CLI: app.module.ts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50" y="941525"/>
            <a:ext cx="6575310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le composant dans le composant App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App est le composant “root” par défaut, c’est lui qui est affiché (voir app.component.ts et index.html ci-dessous)</a:t>
            </a: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46" y="2120838"/>
            <a:ext cx="4646375" cy="29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345" y="2084475"/>
            <a:ext cx="2678409" cy="29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donc modifier le template de App </a:t>
            </a:r>
            <a:endParaRPr/>
          </a:p>
        </p:txBody>
      </p:sp>
      <p:sp>
        <p:nvSpPr>
          <p:cNvPr id="274" name="Google Shape;274;p4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… et ajouter le sélecteur de Assignment (i.e un custom HTML Element, c’est un WebComponent)</a:t>
            </a:r>
            <a:endParaRPr/>
          </a:p>
        </p:txBody>
      </p:sp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56175"/>
            <a:ext cx="4441075" cy="29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975" y="2617523"/>
            <a:ext cx="4153100" cy="125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voir ce que cela donne….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643" y="1520875"/>
            <a:ext cx="45027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MVC / Interpolation ajout d’une propriété et affichage dans le template</a:t>
            </a:r>
            <a:endParaRPr/>
          </a:p>
        </p:txBody>
      </p:sp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311700" y="1605275"/>
            <a:ext cx="64143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dans assignments.component.ts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AssignmentsComponent </a:t>
            </a:r>
            <a:r>
              <a:rPr lang="f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titre = </a:t>
            </a:r>
            <a:r>
              <a:rPr lang="f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"Mon application sur les Assignments !"</a:t>
            </a:r>
            <a:endParaRPr sz="15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5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dans le template Assignments.components.html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Titre = {{titre}}</a:t>
            </a:r>
            <a:r>
              <a:rPr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0" y="2952900"/>
            <a:ext cx="3136850" cy="2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un peu plus loin...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Afficher des listes / Collections avec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/>
              <a:t> pour de l’affichage conditionnel de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Compléter l’utilisation de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/>
              <a:t> avec l’utilisation d’un “else”</a:t>
            </a:r>
            <a:br>
              <a:rPr lang="fr"/>
            </a:b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Ce sont des… “directives” que l’on va utiliser dans les fichiers de template HTML des composants.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 sont les directives ?</a:t>
            </a:r>
            <a:endParaRPr/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y en a de trois sortes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fr">
                <a:solidFill>
                  <a:srgbClr val="00FFFF"/>
                </a:solidFill>
              </a:rPr>
              <a:t>Structurelles</a:t>
            </a:r>
            <a:r>
              <a:rPr lang="fr"/>
              <a:t> : elles manipulent le DOM en ajoutant ou en déplaçant des éléments (i.e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/>
              <a:t> ou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fr">
                <a:solidFill>
                  <a:srgbClr val="00FFFF"/>
                </a:solidFill>
              </a:rPr>
              <a:t>Attributs</a:t>
            </a:r>
            <a:r>
              <a:rPr lang="fr"/>
              <a:t> : elles changent l’apparence ou le comportement des composants (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ngClass</a:t>
            </a:r>
            <a:r>
              <a:rPr lang="fr"/>
              <a:t>,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ngStyle</a:t>
            </a:r>
            <a:r>
              <a:rPr lang="fr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fr">
                <a:solidFill>
                  <a:srgbClr val="00FFFF"/>
                </a:solidFill>
              </a:rPr>
              <a:t>Composant</a:t>
            </a:r>
            <a:r>
              <a:rPr lang="fr"/>
              <a:t> : ce sont des directives avec un template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qu’Angular 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311700" y="445025"/>
            <a:ext cx="27510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Utilisation de directives </a:t>
            </a:r>
            <a:br>
              <a:rPr lang="fr" sz="1900"/>
            </a:br>
            <a:r>
              <a:rPr lang="fr" sz="1900"/>
              <a:t>structurelles: *ngFor</a:t>
            </a:r>
            <a:endParaRPr sz="1900"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311700" y="1499225"/>
            <a:ext cx="26733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On déclare une propriétés assignments qui est un tableau d’objets.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300"/>
              <a:t>On itère dessus dans le template.</a:t>
            </a:r>
            <a:endParaRPr sz="1300"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841" y="125975"/>
            <a:ext cx="6047034" cy="50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" y="3165107"/>
            <a:ext cx="9144001" cy="197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*ngIf</a:t>
            </a:r>
            <a:endParaRPr/>
          </a:p>
        </p:txBody>
      </p:sp>
      <p:sp>
        <p:nvSpPr>
          <p:cNvPr id="317" name="Google Shape;31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/>
              <a:t> est utilisé pour afficher des données en fonction d’une condition,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fr"/>
              <a:t> peut être utilisé pour afficher un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Version sans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fr"/>
              <a:t> : 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1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2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1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21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2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"assignment.rendu"</a:t>
            </a: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1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Devoir intitulé {{assignment.nom}}, rendu le   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{{assignment.dateDeRendu}}.</a:t>
            </a:r>
            <a:endParaRPr sz="2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21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21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*ngIf avec else et &lt;ng-template&gt;</a:t>
            </a:r>
            <a:endParaRPr/>
          </a:p>
        </p:txBody>
      </p:sp>
      <p:sp>
        <p:nvSpPr>
          <p:cNvPr id="323" name="Google Shape;323;p5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fr"/>
              <a:t> peut être utilisé pour afficher un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Version avec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fr"/>
              <a:t> : 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"assignment.rendu</a:t>
            </a:r>
            <a:r>
              <a:rPr b="1"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else nonsoumis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Devoir intitulé {{assignment.nom}}, rendu le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{{assignment.dateDeRendu}}.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#nonsoumis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Le devoir {{assignment.nom}} n'a pas été rendu.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3 - styling CSS conditionnel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l’on va voir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Styler des éléments avec la directive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ngStyle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Styler des éléments avec la directive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Styler des éléments avec nos propres directives custom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</a:t>
            </a:r>
            <a:r>
              <a:rPr lang="fr"/>
              <a:t>gStyle</a:t>
            </a:r>
            <a:endParaRPr/>
          </a:p>
        </p:txBody>
      </p:sp>
      <p:sp>
        <p:nvSpPr>
          <p:cNvPr id="340" name="Google Shape;34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Utilisées avec [...], par exemple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br>
              <a:rPr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[ngStyle</a:t>
            </a:r>
            <a:r>
              <a:rPr b="1" lang="fr" sz="1600">
                <a:solidFill>
                  <a:srgbClr val="FF000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"{'color':'green'}"</a:t>
            </a:r>
            <a:endParaRPr b="1" sz="16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Attention à l’utilisation des simples et double quotes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Live coding ! On veut les assignments soumis en vert, les autres en rouge...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ngStyle avec une expression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endParaRPr b="1" sz="1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[ngStyle]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"{'color': assignment.rendu ? 'green' : 'red'}"</a:t>
            </a:r>
            <a:endParaRPr b="1" sz="1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Live coding ! On veut les assignments soumis en vert, les autres en rouge…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Parfois il faut arrêter ng serve et relancer (Grrrrrrr !)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ngClass</a:t>
            </a:r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311700" y="1152475"/>
            <a:ext cx="45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 d’ajouter dynamiquement une classe CSS à un élément…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créer dans le fichier </a:t>
            </a:r>
            <a:r>
              <a:rPr b="1" lang="fr">
                <a:latin typeface="Courier New"/>
                <a:ea typeface="Courier New"/>
                <a:cs typeface="Courier New"/>
                <a:sym typeface="Courier New"/>
              </a:rPr>
              <a:t>assignments.component.css</a:t>
            </a:r>
            <a:r>
              <a:rPr lang="fr"/>
              <a:t> deux classes CSS “rendu” et “nonRendu”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63" y="1122350"/>
            <a:ext cx="40100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ngClass</a:t>
            </a:r>
            <a:endParaRPr/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311700" y="1152475"/>
            <a:ext cx="876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on modifie le template du composant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5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b="1"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endParaRPr b="1" sz="15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15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[ngClass]</a:t>
            </a:r>
            <a:r>
              <a:rPr b="1"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"{'rendu':assignment.rendu, 'nonRendu': !assignment.rendu}"</a:t>
            </a:r>
            <a:endParaRPr b="1" sz="15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Attention, j’ai du redémarrer plusieurs fois ng serve pour que ça passe après des erreurs avec les quotes 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Exercice : </a:t>
            </a:r>
            <a:r>
              <a:rPr lang="fr"/>
              <a:t>VÉRIFIER</a:t>
            </a:r>
            <a:r>
              <a:rPr lang="fr"/>
              <a:t> AVEC DEVTOOLS QUE LES CLASSES CSS SONT BIEN </a:t>
            </a:r>
            <a:r>
              <a:rPr lang="fr"/>
              <a:t>ASSIGNÉES</a:t>
            </a:r>
            <a:r>
              <a:rPr lang="fr"/>
              <a:t> 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ngStyle ou ngClass ?</a:t>
            </a:r>
            <a:endParaRPr/>
          </a:p>
        </p:txBody>
      </p:sp>
      <p:sp>
        <p:nvSpPr>
          <p:cNvPr id="365" name="Google Shape;36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Réponse classique :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ngClass</a:t>
            </a:r>
            <a:r>
              <a:rPr lang="fr"/>
              <a:t> si on doit modifier plusieurs propriétés CSS d’un coup :-)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que Angular ?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6235200" cy="3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Angular est un </a:t>
            </a:r>
            <a:r>
              <a:rPr b="1" lang="fr" u="sng"/>
              <a:t>framework</a:t>
            </a:r>
            <a:r>
              <a:rPr lang="fr"/>
              <a:t> front-end pour créer des single page WebApps basés sur des WebComponents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VueJS et React sont des “gestionnaires de vues…”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Contrairement à React et VueJS il propose déjà tous les modules “additionnels” classiques de React et Vue (router, gestionnaire d’états centralisés, tests, gestionnaire de modules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Angular n’est pas AngularJS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Comme Vue et React il est cross platform et permet de développer des Progressive Web Apps (PWAs)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Mais le standard pour la cross compilation native est React Native...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550" y="1152463"/>
            <a:ext cx="21907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Directives custom</a:t>
            </a:r>
            <a:endParaRPr/>
          </a:p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est possible de créer ses propres directives et simplement les ajouter au code HTML du template.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 Pourquoi ne pas utiliser uniquement les directives standards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Très pratique quand on veut styler le même type d’éléments dans plusieurs composants différents.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Rend le code plus modulaire et maintenable.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Si on met à jour juste le code de la directive, tout le projet est impacté.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typique : créer un directory “shared”</a:t>
            </a:r>
            <a:endParaRPr/>
          </a:p>
        </p:txBody>
      </p:sp>
      <p:sp>
        <p:nvSpPr>
          <p:cNvPr id="377" name="Google Shape;37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src/app/shared</a:t>
            </a:r>
            <a:r>
              <a:rPr lang="fr"/>
              <a:t> c’est là que vous mettrez vos librairies, modules et directives custom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Exemple de création d’une directive “rendu” (une fois qu’on est dans ce répertoire)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d --skipTests=true rendu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975" y="666440"/>
            <a:ext cx="9144000" cy="381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écrit un peu de code, noter le selecteur !</a:t>
            </a:r>
            <a:endParaRPr/>
          </a:p>
        </p:txBody>
      </p:sp>
      <p:sp>
        <p:nvSpPr>
          <p:cNvPr id="384" name="Google Shape;38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250" y="1152473"/>
            <a:ext cx="7201511" cy="37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 version du template</a:t>
            </a:r>
            <a:endParaRPr/>
          </a:p>
        </p:txBody>
      </p:sp>
      <p:sp>
        <p:nvSpPr>
          <p:cNvPr id="391" name="Google Shape;39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" y="1726510"/>
            <a:ext cx="9144000" cy="250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4 - data binding et Formulaires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étudier...</a:t>
            </a:r>
            <a:endParaRPr/>
          </a:p>
        </p:txBody>
      </p:sp>
      <p:sp>
        <p:nvSpPr>
          <p:cNvPr id="403" name="Google Shape;40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 formulaire avec Angular Material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Binding de propriétés (MVC)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Binding d’événements (relié)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La puissance du binding bi-directionnel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(puissant mais moins performant que l’approche React où il n’y a PAS de binding bi-directionnel)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Binding d’attributs</a:t>
            </a:r>
            <a:endParaRPr/>
          </a:p>
        </p:txBody>
      </p:sp>
      <p:sp>
        <p:nvSpPr>
          <p:cNvPr id="409" name="Google Shape;40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fera cela à l’aide des crochets [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 exemple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[ngClass]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Autre exemple avec un attribut HTML :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Binding = évaluation...</a:t>
            </a:r>
            <a:endParaRPr/>
          </a:p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850" y="1152475"/>
            <a:ext cx="2762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Binding d’évenements</a:t>
            </a:r>
            <a:endParaRPr/>
          </a:p>
        </p:txBody>
      </p:sp>
      <p:sp>
        <p:nvSpPr>
          <p:cNvPr id="416" name="Google Shape;41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fera cela à l’aide des crochets parenthèses (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 exemple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(keyup)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etc.</a:t>
            </a:r>
            <a:endParaRPr/>
          </a:p>
        </p:txBody>
      </p:sp>
      <p:pic>
        <p:nvPicPr>
          <p:cNvPr id="417" name="Google Shape;4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513" y="838113"/>
            <a:ext cx="31527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Binding bi-directionnel</a:t>
            </a:r>
            <a:endParaRPr/>
          </a:p>
        </p:txBody>
      </p:sp>
      <p:sp>
        <p:nvSpPr>
          <p:cNvPr id="423" name="Google Shape;42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fera cela à l’aide des crochets et des </a:t>
            </a:r>
            <a:br>
              <a:rPr lang="fr"/>
            </a:br>
            <a:r>
              <a:rPr lang="fr"/>
              <a:t>parenthèses [( )]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 : variable affichée dans un</a:t>
            </a:r>
            <a:br>
              <a:rPr lang="fr"/>
            </a:br>
            <a:r>
              <a:rPr lang="fr"/>
              <a:t>input field,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 elle est affichée ailleurs, et bien</a:t>
            </a:r>
            <a:br>
              <a:rPr lang="fr"/>
            </a:br>
            <a:r>
              <a:rPr lang="fr"/>
              <a:t>si on modifie sa valeur en tapant dans</a:t>
            </a:r>
            <a:br>
              <a:rPr lang="fr"/>
            </a:br>
            <a:r>
              <a:rPr lang="fr"/>
              <a:t>le </a:t>
            </a:r>
            <a:r>
              <a:rPr b="1" lang="f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champ</a:t>
            </a:r>
            <a:r>
              <a:rPr lang="fr"/>
              <a:t> de saisie, on modifie la</a:t>
            </a:r>
            <a:br>
              <a:rPr lang="fr"/>
            </a:br>
            <a:r>
              <a:rPr lang="fr"/>
              <a:t>variable “bindée” mais aussi les autres</a:t>
            </a:r>
            <a:br>
              <a:rPr lang="fr"/>
            </a:br>
            <a:r>
              <a:rPr lang="fr"/>
              <a:t>vues…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Typiquement :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[(ngModel)]=”assignment.nom”;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4" name="Google Shape;4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797" y="1427297"/>
            <a:ext cx="4197526" cy="2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1"/>
          <p:cNvSpPr txBox="1"/>
          <p:nvPr>
            <p:ph type="title"/>
          </p:nvPr>
        </p:nvSpPr>
        <p:spPr>
          <a:xfrm>
            <a:off x="311700" y="445025"/>
            <a:ext cx="85206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PIEGE PREMIER RAPPEL : T’AS PAS </a:t>
            </a:r>
            <a:r>
              <a:rPr lang="fr"/>
              <a:t>IMPORTÉ</a:t>
            </a:r>
            <a:r>
              <a:rPr lang="fr"/>
              <a:t> LE MODULE FORM !</a:t>
            </a:r>
            <a:endParaRPr/>
          </a:p>
        </p:txBody>
      </p:sp>
      <p:sp>
        <p:nvSpPr>
          <p:cNvPr id="430" name="Google Shape;430;p71"/>
          <p:cNvSpPr txBox="1"/>
          <p:nvPr>
            <p:ph idx="1" type="body"/>
          </p:nvPr>
        </p:nvSpPr>
        <p:spPr>
          <a:xfrm>
            <a:off x="311700" y="1566775"/>
            <a:ext cx="8520600" cy="30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Oui, oui, quand on utilise des formulaires, il faut importer 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FormsModule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Sinon on a des erreurs de l’espace ! Déjà que….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si on fait un formulaire avec Angular Material, penser à importer les modules pour les éléments qu’on va utiliser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Sinon on a des erreurs de l’espace ! Déjà que….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Points forts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 les WebComponents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Basé sur TypeScript (typé) (mais les autres peuvent aussi utiliser 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Excellent support PWA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CLI propose des commandes pour générer des templates de code (composant, service, module)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MÉFIANCE</a:t>
            </a:r>
            <a:r>
              <a:rPr lang="fr"/>
              <a:t> ! Quand on a besoin de cela c’est souvent que le framework est compliqué, syndrome JavaEE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Développement rapide, templates puissants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Modularisation naturelle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Populaire sur Sophia-Antipolis, voir </a:t>
            </a:r>
            <a:r>
              <a:rPr lang="fr" u="sng">
                <a:solidFill>
                  <a:schemeClr val="hlink"/>
                </a:solidFill>
                <a:hlinkClick r:id="rId3"/>
              </a:rPr>
              <a:t>indeed.com</a:t>
            </a:r>
            <a:r>
              <a:rPr lang="fr"/>
              <a:t> par exemple!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Adapté aux développeurs aimant les langages typés, Java en particulier (annotations de code, plein de code redondant et inutile etc.)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2"/>
          <p:cNvSpPr txBox="1"/>
          <p:nvPr>
            <p:ph type="title"/>
          </p:nvPr>
        </p:nvSpPr>
        <p:spPr>
          <a:xfrm>
            <a:off x="311700" y="2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Donc, on va importer les modules nécessaires</a:t>
            </a:r>
            <a:endParaRPr/>
          </a:p>
        </p:txBody>
      </p:sp>
      <p:sp>
        <p:nvSpPr>
          <p:cNvPr id="436" name="Google Shape;43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Ca se passe dans app.module.ts</a:t>
            </a:r>
            <a:endParaRPr/>
          </a:p>
        </p:txBody>
      </p:sp>
      <p:pic>
        <p:nvPicPr>
          <p:cNvPr id="437" name="Google Shape;4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2" y="797787"/>
            <a:ext cx="522205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</a:t>
            </a:r>
            <a:r>
              <a:rPr lang="fr"/>
              <a:t>connaître</a:t>
            </a:r>
            <a:r>
              <a:rPr lang="fr"/>
              <a:t> les modules nécessaires ?</a:t>
            </a:r>
            <a:endParaRPr/>
          </a:p>
        </p:txBody>
      </p:sp>
      <p:sp>
        <p:nvSpPr>
          <p:cNvPr id="443" name="Google Shape;443;p73"/>
          <p:cNvSpPr txBox="1"/>
          <p:nvPr>
            <p:ph idx="1" type="body"/>
          </p:nvPr>
        </p:nvSpPr>
        <p:spPr>
          <a:xfrm>
            <a:off x="311700" y="1152475"/>
            <a:ext cx="85206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Frequent-used modules</a:t>
            </a:r>
            <a:r>
              <a:rPr lang="fr"/>
              <a:t> dans la doc Angular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Pour angular Material, regarder n’importe quel exemple en ligne sur le site Angular Material, et regarder le fichier material-module.ts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 exemple, </a:t>
            </a:r>
            <a:r>
              <a:rPr lang="fr" u="sng">
                <a:solidFill>
                  <a:schemeClr val="hlink"/>
                </a:solidFill>
                <a:hlinkClick r:id="rId4"/>
              </a:rPr>
              <a:t>regardez celui-ci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Bon, alors, ce formulaire ?</a:t>
            </a:r>
            <a:endParaRPr/>
          </a:p>
        </p:txBody>
      </p:sp>
      <p:sp>
        <p:nvSpPr>
          <p:cNvPr id="449" name="Google Shape;44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ajouter un formulaire d’ajout d’Assignment dans le template de assignments.component.html, il contiendra un seul bouton pour le moment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#assignmentForm</a:t>
            </a: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mat-stroked-button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"primary"</a:t>
            </a: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Ajouter un devoir</a:t>
            </a:r>
            <a:b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16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b="1" sz="16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6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r>
              <a:rPr b="1" lang="fr" sz="16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0" name="Google Shape;4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138" y="1919763"/>
            <a:ext cx="29432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Rendons le bouton “disabled” à la demande (binding)</a:t>
            </a:r>
            <a:endParaRPr/>
          </a:p>
        </p:txBody>
      </p:sp>
      <p:sp>
        <p:nvSpPr>
          <p:cNvPr id="456" name="Google Shape;456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l’afficher “disabled” et au bout de deux secondes il sera “enabled”.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va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Créer une variable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ajoutActive</a:t>
            </a:r>
            <a:r>
              <a:rPr lang="fr"/>
              <a:t> qui sera false au début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va par exemple ajouter un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fr"/>
              <a:t> qui va l’activer au bout de deux secondes, par exemple dans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ngInit(...)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binde l’attribut HTML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disabled</a:t>
            </a:r>
            <a:r>
              <a:rPr lang="fr"/>
              <a:t> sur la variable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ajoutActive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Live coding !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Allez, on y va (et on teste !)</a:t>
            </a:r>
            <a:endParaRPr/>
          </a:p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1436675"/>
            <a:ext cx="68675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gère </a:t>
            </a:r>
            <a:r>
              <a:rPr lang="fr"/>
              <a:t>l'événement</a:t>
            </a:r>
            <a:r>
              <a:rPr lang="fr"/>
              <a:t> (clic) sur le bouton</a:t>
            </a:r>
            <a:endParaRPr/>
          </a:p>
        </p:txBody>
      </p:sp>
      <p:sp>
        <p:nvSpPr>
          <p:cNvPr id="469" name="Google Shape;46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endParaRPr b="1" sz="17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mat-stroked-button</a:t>
            </a:r>
            <a:endParaRPr b="1" sz="17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"primary"</a:t>
            </a:r>
            <a:endParaRPr b="1" sz="1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"!ajoutActive"</a:t>
            </a:r>
            <a:endParaRPr b="1" sz="1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7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"onSubmit($event)"</a:t>
            </a:r>
            <a:endParaRPr b="1" sz="17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1" lang="fr" sz="17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dans assignments.component.ts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onSubmit(event) {</a:t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fr" sz="1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b="1"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 input field pour le nom du devoir à ajouter</a:t>
            </a:r>
            <a:endParaRPr/>
          </a:p>
        </p:txBody>
      </p:sp>
      <p:sp>
        <p:nvSpPr>
          <p:cNvPr id="475" name="Google Shape;475;p7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#assignmentForm</a:t>
            </a: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&lt;mat-form-field&gt;</a:t>
            </a:r>
            <a:endParaRPr b="1"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b="1"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matInput</a:t>
            </a:r>
            <a:r>
              <a:rPr b="1"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&lt;/mat-form-field&gt;</a:t>
            </a:r>
            <a:br>
              <a:rPr b="1"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comme ce n’est pas super beau (testez !) </a:t>
            </a:r>
            <a:br>
              <a:rPr lang="fr"/>
            </a:br>
            <a:r>
              <a:rPr lang="fr"/>
              <a:t>...on va rajouter une classe CSS pour le formulaire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&lt;form class=”form”...&gt;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fr" sz="2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9"/>
          <p:cNvSpPr txBox="1"/>
          <p:nvPr>
            <p:ph type="title"/>
          </p:nvPr>
        </p:nvSpPr>
        <p:spPr>
          <a:xfrm>
            <a:off x="311700" y="445025"/>
            <a:ext cx="85206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on peut maintenant passer le nom lors de la soumission (template / logique)</a:t>
            </a:r>
            <a:endParaRPr/>
          </a:p>
        </p:txBody>
      </p:sp>
      <p:sp>
        <p:nvSpPr>
          <p:cNvPr id="481" name="Google Shape;481;p79"/>
          <p:cNvSpPr txBox="1"/>
          <p:nvPr>
            <p:ph idx="1" type="body"/>
          </p:nvPr>
        </p:nvSpPr>
        <p:spPr>
          <a:xfrm>
            <a:off x="311700" y="1553275"/>
            <a:ext cx="51315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#assignmentForm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"form"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&lt;mat-form-field&gt;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matInput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#nomAssignment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&lt;/mat-form-field&gt;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mat-stroked-button</a:t>
            </a:r>
            <a:endParaRPr sz="14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"primary"</a:t>
            </a:r>
            <a:endParaRPr sz="1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[disabled]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"!ajoutActive"</a:t>
            </a:r>
            <a:endParaRPr sz="1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"onSubmit(</a:t>
            </a:r>
            <a:r>
              <a:rPr b="1"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nomAssignment.value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)"</a:t>
            </a:r>
            <a:endParaRPr sz="1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100" y="2571750"/>
            <a:ext cx="31337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solution : utiliser le binding bi-directionnel</a:t>
            </a:r>
            <a:endParaRPr/>
          </a:p>
        </p:txBody>
      </p:sp>
      <p:sp>
        <p:nvSpPr>
          <p:cNvPr id="488" name="Google Shape;488;p80"/>
          <p:cNvSpPr txBox="1"/>
          <p:nvPr>
            <p:ph idx="1" type="body"/>
          </p:nvPr>
        </p:nvSpPr>
        <p:spPr>
          <a:xfrm>
            <a:off x="311700" y="3234725"/>
            <a:ext cx="8520600" cy="11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 pas oublier de déclarer la propriété nomDevoir dans le fichier TypeScript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874"/>
            <a:ext cx="9143999" cy="223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588" y="3714750"/>
            <a:ext cx="67341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Bon, on le fait cet ajout ?</a:t>
            </a:r>
            <a:endParaRPr/>
          </a:p>
        </p:txBody>
      </p:sp>
      <p:sp>
        <p:nvSpPr>
          <p:cNvPr id="496" name="Google Shape;49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Bonne pratique : créer un “modèle” pour l’objet à ajouter…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On va créer un fichier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src/app/assignments/assignment.model.ts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7" name="Google Shape;4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075" y="2107050"/>
            <a:ext cx="4445849" cy="28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Points faibles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Lourd (temps de build, nb de lignes de codes générées), code redondant...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Loin derrière React en termes de popularité, notamment aux USA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Dur à debugguer (ex: oubli d’importation d’un module génère des erreurs très difficiles à interpréter)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TypeScript (ne plait pas aux purs développeurs JavaScript aimant la programmation fonctionnelle)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Ne s’est pas imposé comme solution native ou même pour mobiles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Aucune killer app connue, contrairement à React...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Plusieurs étapes sont nécessaires...</a:t>
            </a:r>
            <a:endParaRPr/>
          </a:p>
        </p:txBody>
      </p:sp>
      <p:pic>
        <p:nvPicPr>
          <p:cNvPr id="503" name="Google Shape;5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59676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225" y="297150"/>
            <a:ext cx="6185824" cy="4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200" y="2118738"/>
            <a:ext cx="60769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Astuce pour remettre à zéro le formulaire</a:t>
            </a:r>
            <a:endParaRPr/>
          </a:p>
        </p:txBody>
      </p:sp>
      <p:sp>
        <p:nvSpPr>
          <p:cNvPr id="511" name="Google Shape;51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template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#assignmentForm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0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"form"</a:t>
            </a:r>
            <a:r>
              <a:rPr lang="fr" sz="20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endParaRPr sz="1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fr" sz="1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"onSubmit(); </a:t>
            </a:r>
            <a:r>
              <a:rPr b="1" lang="fr" sz="1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assignmentForm.reset()</a:t>
            </a:r>
            <a:r>
              <a:rPr lang="fr" sz="1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Ajouter un devoir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sz="1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5 - Passage de données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 composants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voir maintenant...</a:t>
            </a:r>
            <a:endParaRPr/>
          </a:p>
        </p:txBody>
      </p:sp>
      <p:sp>
        <p:nvSpPr>
          <p:cNvPr id="522" name="Google Shape;52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créer un composant fils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Passer des données entre le composant père et le composant fils avec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Passer des données du composant fils vers le composant parent avec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Output()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 assignment-detail</a:t>
            </a:r>
            <a:endParaRPr/>
          </a:p>
        </p:txBody>
      </p:sp>
      <p:sp>
        <p:nvSpPr>
          <p:cNvPr id="528" name="Google Shape;528;p86"/>
          <p:cNvSpPr txBox="1"/>
          <p:nvPr>
            <p:ph idx="1" type="body"/>
          </p:nvPr>
        </p:nvSpPr>
        <p:spPr>
          <a:xfrm>
            <a:off x="311700" y="1152475"/>
            <a:ext cx="35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un composant fils du composant src/app/assignments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Pour le créer, dans le terminal, aller dans le dossier ci-dessus, puis exécuter la commande suivante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c --skipTests=true assignment-detail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75" y="1152474"/>
            <a:ext cx="4543200" cy="37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une instance du sous-composant dans le composant principal</a:t>
            </a:r>
            <a:endParaRPr/>
          </a:p>
        </p:txBody>
      </p:sp>
      <p:sp>
        <p:nvSpPr>
          <p:cNvPr id="535" name="Google Shape;535;p87"/>
          <p:cNvSpPr txBox="1"/>
          <p:nvPr>
            <p:ph idx="1" type="body"/>
          </p:nvPr>
        </p:nvSpPr>
        <p:spPr>
          <a:xfrm>
            <a:off x="311700" y="1647800"/>
            <a:ext cx="36729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regarde le sélecteur de assignment-detail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insère son custom </a:t>
            </a:r>
            <a:r>
              <a:rPr lang="fr"/>
              <a:t>élément dans le template du composant père assignment.</a:t>
            </a:r>
            <a:endParaRPr/>
          </a:p>
        </p:txBody>
      </p:sp>
      <p:pic>
        <p:nvPicPr>
          <p:cNvPr id="536" name="Google Shape;5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000" y="1170125"/>
            <a:ext cx="4854598" cy="32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2466"/>
            <a:ext cx="9143999" cy="357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3180"/>
            <a:ext cx="9144000" cy="385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afficher le détail d’un Assignment quand on clique dessus...</a:t>
            </a:r>
            <a:endParaRPr/>
          </a:p>
        </p:txBody>
      </p:sp>
      <p:sp>
        <p:nvSpPr>
          <p:cNvPr id="544" name="Google Shape;544;p88"/>
          <p:cNvSpPr txBox="1"/>
          <p:nvPr>
            <p:ph idx="1" type="body"/>
          </p:nvPr>
        </p:nvSpPr>
        <p:spPr>
          <a:xfrm>
            <a:off x="311700" y="1647800"/>
            <a:ext cx="85206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MatList pour l’affichage. Rappel : on importe le  module correspondant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On va utiliser donc &lt;mat-list&gt;, &lt;mat-list-item&gt;, &lt;mat-divider&gt; et quelques babioles...</a:t>
            </a:r>
            <a:endParaRPr/>
          </a:p>
        </p:txBody>
      </p:sp>
      <p:pic>
        <p:nvPicPr>
          <p:cNvPr id="545" name="Google Shape;5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8588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77" y="242200"/>
            <a:ext cx="8858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Astuce pour formater la date</a:t>
            </a:r>
            <a:endParaRPr/>
          </a:p>
        </p:txBody>
      </p:sp>
      <p:sp>
        <p:nvSpPr>
          <p:cNvPr id="552" name="Google Shape;55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du “pipe” dans le template, très pratique 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</a:t>
            </a: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mat-subheader</a:t>
            </a: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{{assignment.dateDeRendu </a:t>
            </a:r>
            <a:r>
              <a:rPr b="1" lang="fr" sz="1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date</a:t>
            </a: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 sz="1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25" y="2571738"/>
            <a:ext cx="62579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Rendre les assignments clickables</a:t>
            </a:r>
            <a:endParaRPr/>
          </a:p>
        </p:txBody>
      </p:sp>
      <p:sp>
        <p:nvSpPr>
          <p:cNvPr id="559" name="Google Shape;559;p90"/>
          <p:cNvSpPr txBox="1"/>
          <p:nvPr>
            <p:ph idx="1" type="body"/>
          </p:nvPr>
        </p:nvSpPr>
        <p:spPr>
          <a:xfrm>
            <a:off x="311700" y="1152475"/>
            <a:ext cx="85206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rendre le &lt;mat-list-item&gt; clickable et appeler une méthode qui prendra en paramètre l’assignment cliqué 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&lt;mat-list-item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"assignmentClique(assignment)"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dans le TypeScript du composant assignment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Une nouvelle propriété:</a:t>
            </a:r>
            <a:br>
              <a:rPr lang="fr"/>
            </a:b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assignementSelectionne:Assignment;</a:t>
            </a: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 méthode appelée quand on clique :</a:t>
            </a:r>
            <a:br>
              <a:rPr lang="fr"/>
            </a:b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assignmentClique(assignment:Assignment) {</a:t>
            </a:r>
            <a:b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.assignementSelectionne = assignment;</a:t>
            </a:r>
            <a:b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comment passer l’info à assignment-detail</a:t>
            </a:r>
            <a:endParaRPr/>
          </a:p>
        </p:txBody>
      </p:sp>
      <p:sp>
        <p:nvSpPr>
          <p:cNvPr id="565" name="Google Shape;56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donc la propriété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assignmentSelectionne</a:t>
            </a:r>
            <a:r>
              <a:rPr lang="fr"/>
              <a:t> qui vaut l’assignment cliqué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bien on va passer cette information au composant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assignent-detail </a:t>
            </a:r>
            <a:r>
              <a:rPr lang="fr"/>
              <a:t>via le template (et via le binding avec [ ])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Mais avant on va déclarer une propriété récupérée en tant qu’attribut, dans le composant details (équivalent des props de VueJS et React)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Basé sur le concept de composants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44721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Une application Angular est une architecture de composants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Chaque composant est une boite noire qui propose des fonctionnalités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Exemples 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un composant “Liste de </a:t>
            </a:r>
            <a:r>
              <a:rPr lang="fr" sz="1100"/>
              <a:t>tâches</a:t>
            </a:r>
            <a:r>
              <a:rPr lang="fr" sz="1100"/>
              <a:t> à effectuer”,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un </a:t>
            </a:r>
            <a:r>
              <a:rPr lang="fr" sz="1100"/>
              <a:t>composant</a:t>
            </a:r>
            <a:r>
              <a:rPr lang="fr" sz="1100"/>
              <a:t> “Tâche “ pour décrire une Tâche, qui a pour composant parent le précédent,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un composant “Détail d’une tâche” qui donne une vue détaillée d’une tâche,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etc.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On a une hiérarchie de composants 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Un composant “Root”, souvent appelé &lt;App&gt;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Des composants parents (i.e ListeDeTaches), et des composants enfants (i.e Tache)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Un composant : trois parties distinctes (quatre si on ajoute les tests)</a:t>
            </a:r>
            <a:endParaRPr sz="150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200" y="1074450"/>
            <a:ext cx="36589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d’une “prop” dans assignment-detail</a:t>
            </a:r>
            <a:endParaRPr/>
          </a:p>
        </p:txBody>
      </p:sp>
      <p:sp>
        <p:nvSpPr>
          <p:cNvPr id="571" name="Google Shape;571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390" y="1017725"/>
            <a:ext cx="5791219" cy="3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Passage de l’assignment depuis le template du composant père</a:t>
            </a:r>
            <a:endParaRPr/>
          </a:p>
        </p:txBody>
      </p:sp>
      <p:sp>
        <p:nvSpPr>
          <p:cNvPr id="578" name="Google Shape;578;p93"/>
          <p:cNvSpPr txBox="1"/>
          <p:nvPr>
            <p:ph idx="1" type="body"/>
          </p:nvPr>
        </p:nvSpPr>
        <p:spPr>
          <a:xfrm>
            <a:off x="311700" y="1580275"/>
            <a:ext cx="85206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88" y="1472225"/>
            <a:ext cx="5623826" cy="36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4"/>
          <p:cNvSpPr txBox="1"/>
          <p:nvPr>
            <p:ph type="title"/>
          </p:nvPr>
        </p:nvSpPr>
        <p:spPr>
          <a:xfrm>
            <a:off x="311700" y="445025"/>
            <a:ext cx="85206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ne reste plus qu’à afficher l’assignment transmis dans le template du composant detail</a:t>
            </a:r>
            <a:endParaRPr/>
          </a:p>
        </p:txBody>
      </p:sp>
      <p:sp>
        <p:nvSpPr>
          <p:cNvPr id="585" name="Google Shape;585;p94"/>
          <p:cNvSpPr txBox="1"/>
          <p:nvPr>
            <p:ph idx="1" type="body"/>
          </p:nvPr>
        </p:nvSpPr>
        <p:spPr>
          <a:xfrm>
            <a:off x="311700" y="1607300"/>
            <a:ext cx="88323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"assignementTransmis"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b="1" lang="fr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assignementTransmis.nom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fr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*ngIf est là car sans lui lors du chargement initial de la page, assignementTransmis est nul et une erreur s’affichait dans la console.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MaterialCard pour un plus bel affichage</a:t>
            </a:r>
            <a:endParaRPr/>
          </a:p>
        </p:txBody>
      </p:sp>
      <p:sp>
        <p:nvSpPr>
          <p:cNvPr id="591" name="Google Shape;59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304" y="1026375"/>
            <a:ext cx="509138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6"/>
          <p:cNvSpPr txBox="1"/>
          <p:nvPr>
            <p:ph type="title"/>
          </p:nvPr>
        </p:nvSpPr>
        <p:spPr>
          <a:xfrm>
            <a:off x="311700" y="2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&lt;mat-card&gt; dans le composant detail</a:t>
            </a:r>
            <a:endParaRPr/>
          </a:p>
        </p:txBody>
      </p:sp>
      <p:sp>
        <p:nvSpPr>
          <p:cNvPr id="598" name="Google Shape;598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1342"/>
            <a:ext cx="9144000" cy="246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63" y="3360750"/>
            <a:ext cx="74009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Rajout d’une Material Checkbox pour indiquer si l’assignment a été rendu ou pas</a:t>
            </a:r>
            <a:endParaRPr/>
          </a:p>
        </p:txBody>
      </p:sp>
      <p:sp>
        <p:nvSpPr>
          <p:cNvPr id="606" name="Google Shape;606;p97"/>
          <p:cNvSpPr txBox="1"/>
          <p:nvPr>
            <p:ph idx="1" type="body"/>
          </p:nvPr>
        </p:nvSpPr>
        <p:spPr>
          <a:xfrm>
            <a:off x="311700" y="1172275"/>
            <a:ext cx="8520600" cy="30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Encore une fois : importer le ou les modules nécessaires !</a:t>
            </a:r>
            <a:endParaRPr/>
          </a:p>
        </p:txBody>
      </p:sp>
      <p:pic>
        <p:nvPicPr>
          <p:cNvPr id="607" name="Google Shape;60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76" y="1566775"/>
            <a:ext cx="4926724" cy="34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00" y="1575450"/>
            <a:ext cx="8860276" cy="35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0" y="24175"/>
            <a:ext cx="8950475" cy="50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de la logique de la checkbox</a:t>
            </a:r>
            <a:endParaRPr/>
          </a:p>
        </p:txBody>
      </p:sp>
      <p:sp>
        <p:nvSpPr>
          <p:cNvPr id="615" name="Google Shape;615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n’affiche la checkbox que si l’assignment n’a pas déjà été rendu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Si on clique on met forcément la propriété “rendu” de l’assignment à true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On va ajouter un méthode onAssignmentRendu() dans le composant detail</a:t>
            </a:r>
            <a:endParaRPr/>
          </a:p>
        </p:txBody>
      </p:sp>
      <p:pic>
        <p:nvPicPr>
          <p:cNvPr id="616" name="Google Shape;61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" y="1253116"/>
            <a:ext cx="9143999" cy="335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200" y="3656763"/>
            <a:ext cx="43815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20425"/>
            <a:ext cx="91439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d’un composant fils addAssignment</a:t>
            </a:r>
            <a:endParaRPr/>
          </a:p>
        </p:txBody>
      </p:sp>
      <p:sp>
        <p:nvSpPr>
          <p:cNvPr id="624" name="Google Shape;624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va déplacer toute la logique d’ajout d’un assignment (template, etc.) dans un composant fils addAssignement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Mais le tableau des assignments et l’affichage de la liste des assignments restera à la charge du composant assignments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Comment faire ? Quels problèmes vont se poser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Première étape : créer le composant</a:t>
            </a:r>
            <a:endParaRPr/>
          </a:p>
        </p:txBody>
      </p:sp>
      <p:sp>
        <p:nvSpPr>
          <p:cNvPr id="630" name="Google Shape;630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Vous commencez à </a:t>
            </a:r>
            <a:r>
              <a:rPr lang="fr"/>
              <a:t>connaître</a:t>
            </a:r>
            <a:r>
              <a:rPr lang="fr"/>
              <a:t> la méthode. On se rend dans src/app/assignments et on utilise la commande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 g c --skipTests=true add-assignment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72" y="1876075"/>
            <a:ext cx="2941450" cy="2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 txBox="1"/>
          <p:nvPr>
            <p:ph type="title"/>
          </p:nvPr>
        </p:nvSpPr>
        <p:spPr>
          <a:xfrm>
            <a:off x="311700" y="98275"/>
            <a:ext cx="85206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Deuxième étape : déplacer le &lt;form&gt; du composant père dans le template du nouveau composant</a:t>
            </a:r>
            <a:endParaRPr/>
          </a:p>
        </p:txBody>
      </p:sp>
      <p:sp>
        <p:nvSpPr>
          <p:cNvPr id="637" name="Google Shape;637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TypeScript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par Microsoft (Office 365 est en TypeScript/React)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Remarque amusante : Angular c’est aussi une core team employée par 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Ne peut s’exécuter dans le navigateur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Compilé en JavaScript par Angular pour fonctionner dans le navigateur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Pose des problèmes de debug...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25" y="950188"/>
            <a:ext cx="35761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2"/>
          <p:cNvSpPr txBox="1"/>
          <p:nvPr>
            <p:ph type="title"/>
          </p:nvPr>
        </p:nvSpPr>
        <p:spPr>
          <a:xfrm>
            <a:off x="311700" y="22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Troisième étape : déplacer le onSubmit qui ajoutait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nouvel assignment</a:t>
            </a:r>
            <a:endParaRPr/>
          </a:p>
        </p:txBody>
      </p:sp>
      <p:sp>
        <p:nvSpPr>
          <p:cNvPr id="644" name="Google Shape;644;p102"/>
          <p:cNvSpPr txBox="1"/>
          <p:nvPr>
            <p:ph idx="1" type="body"/>
          </p:nvPr>
        </p:nvSpPr>
        <p:spPr>
          <a:xfrm>
            <a:off x="311700" y="1337150"/>
            <a:ext cx="85206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… et aussi les propriétés utilisées en binding bi-directionnel dans le formulaire...</a:t>
            </a:r>
            <a:endParaRPr/>
          </a:p>
        </p:txBody>
      </p:sp>
      <p:pic>
        <p:nvPicPr>
          <p:cNvPr id="645" name="Google Shape;6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42" y="0"/>
            <a:ext cx="68491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600" y="0"/>
            <a:ext cx="7299600" cy="52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Quatrième étape : on déplace la classe .form</a:t>
            </a:r>
            <a:endParaRPr/>
          </a:p>
        </p:txBody>
      </p:sp>
      <p:sp>
        <p:nvSpPr>
          <p:cNvPr id="652" name="Google Shape;652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 du CSS du composant père vers le CSS du nouveau composant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supprime le [disabled] qu’on s’était amusé à ajouter pour illustrer le binding…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ajoute un import vers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../assignment.model.ts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Et on va regarder ce que cela donne….</a:t>
            </a:r>
            <a:endParaRPr/>
          </a:p>
        </p:txBody>
      </p:sp>
      <p:pic>
        <p:nvPicPr>
          <p:cNvPr id="653" name="Google Shape;65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81" y="0"/>
            <a:ext cx="63896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bien un problème…	</a:t>
            </a:r>
            <a:endParaRPr/>
          </a:p>
        </p:txBody>
      </p:sp>
      <p:sp>
        <p:nvSpPr>
          <p:cNvPr id="659" name="Google Shape;659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fait on ne peut </a:t>
            </a:r>
            <a:r>
              <a:rPr lang="fr"/>
              <a:t>accéder</a:t>
            </a:r>
            <a:r>
              <a:rPr lang="fr"/>
              <a:t> dans le composant fils au tableau des assignments qui est dans le composant père. Comment faire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Avant de faire ça on va un peu arranger l’interface graphique en ajoutant un bouton “Ajouter Devoir” en haut de la fenêtre: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Par défaut on voit la liste des assignments et le détail de l’un d’eux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 on clique le nouveau bouton on verra à la place le formulaire d’ajout, et plus la liste…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Faisons cela avant de revenir sur le problème de l’accès au tableau des assignments...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template du père...</a:t>
            </a:r>
            <a:endParaRPr/>
          </a:p>
        </p:txBody>
      </p:sp>
      <p:sp>
        <p:nvSpPr>
          <p:cNvPr id="665" name="Google Shape;66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mat-flat-button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"accent"</a:t>
            </a:r>
            <a:endParaRPr b="1" sz="1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b="1"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"onAddAssignmentBtnClick()"</a:t>
            </a:r>
            <a:endParaRPr b="1" sz="1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Ajouter Assignment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&lt;mat-list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4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fr" sz="14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"let assignment of assignments"</a:t>
            </a: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fichier TypeScript du père</a:t>
            </a:r>
            <a:endParaRPr/>
          </a:p>
        </p:txBody>
      </p:sp>
      <p:sp>
        <p:nvSpPr>
          <p:cNvPr id="671" name="Google Shape;67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nouvelle propriété :</a:t>
            </a:r>
            <a:br>
              <a:rPr lang="fr"/>
            </a:br>
            <a:br>
              <a:rPr lang="fr"/>
            </a:b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formVisible = </a:t>
            </a:r>
            <a:r>
              <a:rPr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Un nouvelle méthode :</a:t>
            </a:r>
            <a:br>
              <a:rPr lang="fr"/>
            </a:br>
            <a:endParaRPr sz="9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onAddAssignmentBtnClick() {</a:t>
            </a:r>
            <a:b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.formVisible = </a:t>
            </a:r>
            <a:r>
              <a:rPr lang="f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7"/>
          <p:cNvSpPr txBox="1"/>
          <p:nvPr>
            <p:ph type="title"/>
          </p:nvPr>
        </p:nvSpPr>
        <p:spPr>
          <a:xfrm>
            <a:off x="311700" y="17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coup on peut utiliser ce flag pour monter / cacher des parties du template</a:t>
            </a:r>
            <a:endParaRPr/>
          </a:p>
        </p:txBody>
      </p:sp>
      <p:sp>
        <p:nvSpPr>
          <p:cNvPr id="677" name="Google Shape;677;p107"/>
          <p:cNvSpPr txBox="1"/>
          <p:nvPr>
            <p:ph idx="1" type="body"/>
          </p:nvPr>
        </p:nvSpPr>
        <p:spPr>
          <a:xfrm>
            <a:off x="311700" y="1215600"/>
            <a:ext cx="85206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On wrappe la liste des assignments dans un &lt;main&gt; (on aurait pu prendre un &lt;div&gt;), et on utilise des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*ngIf=”formVisible”</a:t>
            </a:r>
            <a:r>
              <a:rPr lang="fr"/>
              <a:t> ou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*ngIf=”!formVisible”</a:t>
            </a:r>
            <a:r>
              <a:rPr lang="fr"/>
              <a:t> pour régler la visibilité.</a:t>
            </a:r>
            <a:endParaRPr/>
          </a:p>
        </p:txBody>
      </p:sp>
      <p:pic>
        <p:nvPicPr>
          <p:cNvPr id="678" name="Google Shape;67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10" y="0"/>
            <a:ext cx="64227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communiquer enfant vers père : utilisation de 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Output()</a:t>
            </a:r>
            <a:r>
              <a:rPr lang="fr"/>
              <a:t> et d’</a:t>
            </a:r>
            <a:r>
              <a:rPr lang="fr"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4" name="Google Shape;684;p108"/>
          <p:cNvSpPr txBox="1"/>
          <p:nvPr>
            <p:ph idx="1" type="body"/>
          </p:nvPr>
        </p:nvSpPr>
        <p:spPr>
          <a:xfrm>
            <a:off x="311700" y="1607300"/>
            <a:ext cx="85206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: le fils (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add-assignment</a:t>
            </a:r>
            <a:r>
              <a:rPr lang="fr"/>
              <a:t>) va envoyer un événement (“J’ai ajouté un nouvel Assignment”) vers le père (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L'événement</a:t>
            </a:r>
            <a:r>
              <a:rPr lang="fr"/>
              <a:t> sera porteur de l’assignment ajouté.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Le père écoutera cet événement, récupérera le nouvel assignment et le rajoutera à la liste,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Puis on modifiera la valeur de la propriété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formVisible</a:t>
            </a:r>
            <a:r>
              <a:rPr lang="fr"/>
              <a:t> pour à nouveau montrer la liste des assignments à jour...</a:t>
            </a:r>
            <a:endParaRPr/>
          </a:p>
        </p:txBody>
      </p:sp>
      <p:pic>
        <p:nvPicPr>
          <p:cNvPr id="685" name="Google Shape;68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986" y="0"/>
            <a:ext cx="50760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9"/>
          <p:cNvSpPr txBox="1"/>
          <p:nvPr>
            <p:ph type="title"/>
          </p:nvPr>
        </p:nvSpPr>
        <p:spPr>
          <a:xfrm>
            <a:off x="311700" y="20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composant père on écoute cet événement</a:t>
            </a:r>
            <a:endParaRPr/>
          </a:p>
        </p:txBody>
      </p:sp>
      <p:sp>
        <p:nvSpPr>
          <p:cNvPr id="691" name="Google Shape;691;p109"/>
          <p:cNvSpPr txBox="1"/>
          <p:nvPr>
            <p:ph idx="1" type="body"/>
          </p:nvPr>
        </p:nvSpPr>
        <p:spPr>
          <a:xfrm>
            <a:off x="311700" y="774601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template on va écouter ce nouvel événement custom que peut émettre le composant add-assignment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850" y="3675775"/>
            <a:ext cx="48958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9"/>
          <p:cNvSpPr txBox="1"/>
          <p:nvPr/>
        </p:nvSpPr>
        <p:spPr>
          <a:xfrm>
            <a:off x="486250" y="3840725"/>
            <a:ext cx="3255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Puis on va écrire la méthode qui va faire l’ajout. En général les écouteurs, en Angular, commencent par “on” suivi du nom de l'événement :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94" name="Google Shape;69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0" y="1481575"/>
            <a:ext cx="6627950" cy="21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presque fini, on fait un peu le ménage...</a:t>
            </a:r>
            <a:endParaRPr/>
          </a:p>
        </p:txBody>
      </p:sp>
      <p:sp>
        <p:nvSpPr>
          <p:cNvPr id="700" name="Google Shape;70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Virer ce “Hello World” : dans </a:t>
            </a:r>
            <a:r>
              <a:rPr b="1" lang="f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app.component.html</a:t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Afficher les détails sur la droite (et pas en bas) (ici </a:t>
            </a:r>
            <a:r>
              <a:rPr lang="fr" u="sng">
                <a:solidFill>
                  <a:schemeClr val="hlink"/>
                </a:solidFill>
                <a:hlinkClick r:id="rId3"/>
              </a:rPr>
              <a:t>tuto CSS Flex</a:t>
            </a:r>
            <a:r>
              <a:rPr lang="fr"/>
              <a:t> -à </a:t>
            </a:r>
            <a:r>
              <a:rPr lang="fr"/>
              <a:t>connaître-</a:t>
            </a:r>
            <a:r>
              <a:rPr lang="fr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50" y="2172675"/>
            <a:ext cx="3600375" cy="27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897" y="2810447"/>
            <a:ext cx="4714375" cy="15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113" y="2145288"/>
            <a:ext cx="8793769" cy="28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partielle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